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50"/>
  </p:notesMasterIdLst>
  <p:handoutMasterIdLst>
    <p:handoutMasterId r:id="rId51"/>
  </p:handoutMasterIdLst>
  <p:sldIdLst>
    <p:sldId id="258" r:id="rId2"/>
    <p:sldId id="357" r:id="rId3"/>
    <p:sldId id="359" r:id="rId4"/>
    <p:sldId id="262" r:id="rId5"/>
    <p:sldId id="257" r:id="rId6"/>
    <p:sldId id="272" r:id="rId7"/>
    <p:sldId id="260" r:id="rId8"/>
    <p:sldId id="376" r:id="rId9"/>
    <p:sldId id="274" r:id="rId10"/>
    <p:sldId id="276" r:id="rId11"/>
    <p:sldId id="371" r:id="rId12"/>
    <p:sldId id="282" r:id="rId13"/>
    <p:sldId id="372" r:id="rId14"/>
    <p:sldId id="292" r:id="rId15"/>
    <p:sldId id="373" r:id="rId16"/>
    <p:sldId id="297" r:id="rId17"/>
    <p:sldId id="298" r:id="rId18"/>
    <p:sldId id="303" r:id="rId19"/>
    <p:sldId id="299" r:id="rId20"/>
    <p:sldId id="305" r:id="rId21"/>
    <p:sldId id="308" r:id="rId22"/>
    <p:sldId id="309" r:id="rId23"/>
    <p:sldId id="375" r:id="rId24"/>
    <p:sldId id="311" r:id="rId25"/>
    <p:sldId id="314" r:id="rId26"/>
    <p:sldId id="320" r:id="rId27"/>
    <p:sldId id="374" r:id="rId28"/>
    <p:sldId id="317" r:id="rId29"/>
    <p:sldId id="332" r:id="rId30"/>
    <p:sldId id="334" r:id="rId31"/>
    <p:sldId id="335" r:id="rId32"/>
    <p:sldId id="340" r:id="rId33"/>
    <p:sldId id="377" r:id="rId34"/>
    <p:sldId id="341" r:id="rId35"/>
    <p:sldId id="348" r:id="rId36"/>
    <p:sldId id="350" r:id="rId37"/>
    <p:sldId id="378" r:id="rId38"/>
    <p:sldId id="351" r:id="rId39"/>
    <p:sldId id="362" r:id="rId40"/>
    <p:sldId id="363" r:id="rId41"/>
    <p:sldId id="364" r:id="rId42"/>
    <p:sldId id="365" r:id="rId43"/>
    <p:sldId id="366" r:id="rId44"/>
    <p:sldId id="367" r:id="rId45"/>
    <p:sldId id="368" r:id="rId46"/>
    <p:sldId id="369" r:id="rId47"/>
    <p:sldId id="370" r:id="rId48"/>
    <p:sldId id="356" r:id="rId49"/>
  </p:sldIdLst>
  <p:sldSz cx="9144000" cy="5143500" type="screen16x9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8A24"/>
    <a:srgbClr val="E36C6D"/>
    <a:srgbClr val="3AA63A"/>
    <a:srgbClr val="FFD0A5"/>
    <a:srgbClr val="2A7DB8"/>
    <a:srgbClr val="F1EF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17" autoAdjust="0"/>
    <p:restoredTop sz="89787" autoAdjust="0"/>
  </p:normalViewPr>
  <p:slideViewPr>
    <p:cSldViewPr snapToGrid="0" showGuides="1">
      <p:cViewPr varScale="1">
        <p:scale>
          <a:sx n="163" d="100"/>
          <a:sy n="163" d="100"/>
        </p:scale>
        <p:origin x="192" y="174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4176"/>
    </p:cViewPr>
  </p:sorterViewPr>
  <p:notesViewPr>
    <p:cSldViewPr snapToGrid="0" showGuides="1">
      <p:cViewPr varScale="1">
        <p:scale>
          <a:sx n="86" d="100"/>
          <a:sy n="86" d="100"/>
        </p:scale>
        <p:origin x="2028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handoutMaster" Target="handoutMasters/handoutMaster1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3AB38A-B1B6-4CF4-9737-E1E5C73DA86F}" type="datetimeFigureOut">
              <a:rPr lang="nl-NL" smtClean="0"/>
              <a:t>22-10-2018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F1B330-1C2E-47C6-8A9D-1114F90E79D8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3687872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012C6B-C807-4014-B6D4-CCA33426A2F8}" type="datetimeFigureOut">
              <a:rPr lang="nl-NL" smtClean="0"/>
              <a:t>22-10-2018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5A9740-BD37-4DCA-BDC4-7DBBAE15FA30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2505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T: 0:30</a:t>
            </a:r>
          </a:p>
          <a:p>
            <a:r>
              <a:rPr lang="en-US" dirty="0"/>
              <a:t>0:30</a:t>
            </a:r>
          </a:p>
          <a:p>
            <a:r>
              <a:rPr lang="en-US" dirty="0"/>
              <a:t>Intro 5:00 min 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4696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30704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T: 1:00</a:t>
            </a:r>
          </a:p>
          <a:p>
            <a:r>
              <a:rPr lang="en-US" dirty="0"/>
              <a:t>7:00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94500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18710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T: 1:00</a:t>
            </a:r>
          </a:p>
          <a:p>
            <a:r>
              <a:rPr lang="en-US" dirty="0"/>
              <a:t>8:00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24942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6096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T: 1:00</a:t>
            </a:r>
          </a:p>
          <a:p>
            <a:r>
              <a:rPr lang="en-US" dirty="0"/>
              <a:t>9:00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85651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T: 0:30</a:t>
            </a:r>
          </a:p>
          <a:p>
            <a:r>
              <a:rPr lang="en-US" dirty="0"/>
              <a:t>9:30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5085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T: 1:00</a:t>
            </a:r>
          </a:p>
          <a:p>
            <a:r>
              <a:rPr lang="en-US" dirty="0"/>
              <a:t>10:30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89790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T: 1:00</a:t>
            </a:r>
          </a:p>
          <a:p>
            <a:r>
              <a:rPr lang="en-US" dirty="0"/>
              <a:t>11:30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264869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T: 0:30</a:t>
            </a:r>
          </a:p>
          <a:p>
            <a:r>
              <a:rPr lang="en-US" dirty="0"/>
              <a:t>12:00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67430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T: 0:30</a:t>
            </a:r>
          </a:p>
          <a:p>
            <a:r>
              <a:rPr lang="en-US" dirty="0"/>
              <a:t>1:00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67430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T: 1:00</a:t>
            </a:r>
          </a:p>
          <a:p>
            <a:r>
              <a:rPr lang="en-US" dirty="0"/>
              <a:t>13:00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220480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T: 0:30</a:t>
            </a:r>
          </a:p>
          <a:p>
            <a:r>
              <a:rPr lang="en-US" dirty="0"/>
              <a:t>13:30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417085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T: 1:00</a:t>
            </a:r>
          </a:p>
          <a:p>
            <a:r>
              <a:rPr lang="en-US" dirty="0"/>
              <a:t>14:30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265228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T: 1:00</a:t>
            </a:r>
          </a:p>
          <a:p>
            <a:r>
              <a:rPr lang="en-US" dirty="0"/>
              <a:t>15:30</a:t>
            </a:r>
          </a:p>
          <a:p>
            <a:r>
              <a:rPr lang="en-US" dirty="0"/>
              <a:t>MV: 7 min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904717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T: 1:00</a:t>
            </a:r>
          </a:p>
          <a:p>
            <a:r>
              <a:rPr lang="en-US" dirty="0"/>
              <a:t>15:30</a:t>
            </a:r>
          </a:p>
          <a:p>
            <a:r>
              <a:rPr lang="en-US" dirty="0"/>
              <a:t>MV: 7 min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866679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T: 1:00</a:t>
            </a:r>
          </a:p>
          <a:p>
            <a:r>
              <a:rPr lang="en-US" dirty="0"/>
              <a:t>16:30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464183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825968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T: 1:00</a:t>
            </a:r>
          </a:p>
          <a:p>
            <a:r>
              <a:rPr lang="en-US" dirty="0"/>
              <a:t>17:30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323918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T: 1:00</a:t>
            </a:r>
          </a:p>
          <a:p>
            <a:r>
              <a:rPr lang="en-US" dirty="0"/>
              <a:t>18:30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49748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T: 0:30</a:t>
            </a:r>
          </a:p>
          <a:p>
            <a:r>
              <a:rPr lang="en-US" dirty="0"/>
              <a:t>19:00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53644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T: 1:00</a:t>
            </a:r>
          </a:p>
          <a:p>
            <a:r>
              <a:rPr lang="en-US" dirty="0"/>
              <a:t>2:00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2538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T: 1:00</a:t>
            </a:r>
          </a:p>
          <a:p>
            <a:r>
              <a:rPr lang="en-US" dirty="0"/>
              <a:t>20:00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057606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T: 0:30</a:t>
            </a:r>
          </a:p>
          <a:p>
            <a:r>
              <a:rPr lang="en-US" dirty="0"/>
              <a:t>20:30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1064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T: 1:00</a:t>
            </a:r>
          </a:p>
          <a:p>
            <a:r>
              <a:rPr lang="en-US" dirty="0"/>
              <a:t>21:30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408112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T: 1:00</a:t>
            </a:r>
          </a:p>
          <a:p>
            <a:r>
              <a:rPr lang="en-US" dirty="0"/>
              <a:t>22:30</a:t>
            </a:r>
          </a:p>
          <a:p>
            <a:r>
              <a:rPr lang="en-US" dirty="0"/>
              <a:t>DE: 3 min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80773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T: 1:00</a:t>
            </a:r>
          </a:p>
          <a:p>
            <a:r>
              <a:rPr lang="en-US" dirty="0"/>
              <a:t>22:30</a:t>
            </a:r>
          </a:p>
          <a:p>
            <a:r>
              <a:rPr lang="en-US" dirty="0"/>
              <a:t>DE: 3 min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350321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T: 1:00</a:t>
            </a:r>
          </a:p>
          <a:p>
            <a:r>
              <a:rPr lang="en-US" dirty="0"/>
              <a:t>23:30</a:t>
            </a:r>
          </a:p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433148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T: 1:00</a:t>
            </a:r>
          </a:p>
          <a:p>
            <a:r>
              <a:rPr lang="en-US" dirty="0"/>
              <a:t>24:30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17881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T: 1:00</a:t>
            </a:r>
          </a:p>
          <a:p>
            <a:r>
              <a:rPr lang="en-US" dirty="0"/>
              <a:t>25:30</a:t>
            </a:r>
          </a:p>
          <a:p>
            <a:r>
              <a:rPr lang="en-US" dirty="0"/>
              <a:t>FW: 5 min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40450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T: 1:00</a:t>
            </a:r>
          </a:p>
          <a:p>
            <a:r>
              <a:rPr lang="en-US" dirty="0"/>
              <a:t>25:30</a:t>
            </a:r>
          </a:p>
          <a:p>
            <a:r>
              <a:rPr lang="en-US" dirty="0"/>
              <a:t>FW: 5 min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377726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97754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T: 0:30</a:t>
            </a:r>
          </a:p>
          <a:p>
            <a:r>
              <a:rPr lang="en-US" dirty="0"/>
              <a:t>2:30 min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376961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589290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610767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526269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368886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339493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T: 0:30</a:t>
            </a:r>
          </a:p>
          <a:p>
            <a:r>
              <a:rPr lang="en-US" dirty="0"/>
              <a:t>28:30</a:t>
            </a:r>
          </a:p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181009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T: 0:30</a:t>
            </a:r>
          </a:p>
          <a:p>
            <a:r>
              <a:rPr lang="en-US" dirty="0"/>
              <a:t>29:30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9778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T: 0:30</a:t>
            </a:r>
          </a:p>
          <a:p>
            <a:r>
              <a:rPr lang="en-US" dirty="0"/>
              <a:t>30:00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433084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T: 0:30</a:t>
            </a:r>
          </a:p>
          <a:p>
            <a:r>
              <a:rPr lang="en-US" dirty="0"/>
              <a:t>29:00</a:t>
            </a:r>
          </a:p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13449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T: 0:30</a:t>
            </a:r>
          </a:p>
          <a:p>
            <a:r>
              <a:rPr lang="en-US" dirty="0"/>
              <a:t>3:00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09595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T: 1:00</a:t>
            </a:r>
          </a:p>
          <a:p>
            <a:r>
              <a:rPr lang="en-US" dirty="0"/>
              <a:t>4:00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62326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T: 1:00</a:t>
            </a:r>
          </a:p>
          <a:p>
            <a:r>
              <a:rPr lang="en-US" dirty="0"/>
              <a:t>5:00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71177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T: 1:00</a:t>
            </a:r>
          </a:p>
          <a:p>
            <a:r>
              <a:rPr lang="en-US" dirty="0"/>
              <a:t>6:00</a:t>
            </a:r>
          </a:p>
          <a:p>
            <a:r>
              <a:rPr lang="en-US" dirty="0"/>
              <a:t>FS: 9:30 min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87618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T: 1:00</a:t>
            </a:r>
          </a:p>
          <a:p>
            <a:r>
              <a:rPr lang="en-US" dirty="0"/>
              <a:t>6:00</a:t>
            </a:r>
          </a:p>
          <a:p>
            <a:r>
              <a:rPr lang="en-US" dirty="0"/>
              <a:t>FS: 9:30 min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47648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e Titel transpara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Instruction 17"/>
          <p:cNvSpPr txBox="1"/>
          <p:nvPr userDrawn="1"/>
        </p:nvSpPr>
        <p:spPr>
          <a:xfrm>
            <a:off x="-1818863" y="669454"/>
            <a:ext cx="1729409" cy="1708160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r>
              <a:rPr lang="en-US" sz="750" b="1" dirty="0">
                <a:solidFill>
                  <a:schemeClr val="tx1"/>
                </a:solidFill>
              </a:rPr>
              <a:t>Transparent Presentation title with image behind title.</a:t>
            </a:r>
          </a:p>
          <a:p>
            <a:endParaRPr lang="en-US" sz="750" dirty="0">
              <a:solidFill>
                <a:schemeClr val="tx1"/>
              </a:solidFill>
            </a:endParaRPr>
          </a:p>
          <a:p>
            <a:r>
              <a:rPr lang="en-US" sz="750" dirty="0">
                <a:solidFill>
                  <a:schemeClr val="tx1"/>
                </a:solidFill>
              </a:rPr>
              <a:t>Choose this slide model if the image is large enough to be used full-screen and essential image information remains visible.</a:t>
            </a:r>
          </a:p>
          <a:p>
            <a:endParaRPr lang="en-US" sz="750" dirty="0">
              <a:solidFill>
                <a:schemeClr val="tx1"/>
              </a:solidFill>
            </a:endParaRPr>
          </a:p>
          <a:p>
            <a:r>
              <a:rPr lang="en-US" sz="750" dirty="0">
                <a:solidFill>
                  <a:schemeClr val="tx1"/>
                </a:solidFill>
              </a:rPr>
              <a:t>Choose image by clicking on image icon</a:t>
            </a:r>
          </a:p>
          <a:p>
            <a:r>
              <a:rPr lang="en-US" sz="750" dirty="0">
                <a:solidFill>
                  <a:schemeClr val="tx1"/>
                </a:solidFill>
              </a:rPr>
              <a:t>or</a:t>
            </a:r>
          </a:p>
          <a:p>
            <a:r>
              <a:rPr lang="en-US" sz="750" dirty="0">
                <a:solidFill>
                  <a:schemeClr val="tx1"/>
                </a:solidFill>
              </a:rPr>
              <a:t>Replace an existing image with right mouse button and choose Change image.</a:t>
            </a:r>
          </a:p>
          <a:p>
            <a:endParaRPr lang="en-US" sz="750" dirty="0">
              <a:solidFill>
                <a:schemeClr val="tx1"/>
              </a:solidFill>
            </a:endParaRPr>
          </a:p>
        </p:txBody>
      </p:sp>
      <p:sp>
        <p:nvSpPr>
          <p:cNvPr id="15" name="Rechthoek 14"/>
          <p:cNvSpPr/>
          <p:nvPr userDrawn="1"/>
        </p:nvSpPr>
        <p:spPr>
          <a:xfrm>
            <a:off x="0" y="4569619"/>
            <a:ext cx="9144000" cy="5738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1" name="Faculty or Service 10"/>
          <p:cNvSpPr>
            <a:spLocks noGrp="1"/>
          </p:cNvSpPr>
          <p:nvPr>
            <p:ph type="body" sz="quarter" idx="10" hasCustomPrompt="1"/>
          </p:nvPr>
        </p:nvSpPr>
        <p:spPr>
          <a:xfrm>
            <a:off x="608013" y="4738371"/>
            <a:ext cx="7924800" cy="244078"/>
          </a:xfr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en-US" dirty="0"/>
              <a:t>Department or Service</a:t>
            </a:r>
          </a:p>
        </p:txBody>
      </p:sp>
      <p:pic>
        <p:nvPicPr>
          <p:cNvPr id="14" name="HeaderLogoTUe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9820" y="63254"/>
            <a:ext cx="2227942" cy="606200"/>
          </a:xfrm>
          <a:prstGeom prst="rect">
            <a:avLst/>
          </a:prstGeom>
        </p:spPr>
      </p:pic>
      <p:sp>
        <p:nvSpPr>
          <p:cNvPr id="13" name="Tijdelijke aanduiding voor afbeelding 12"/>
          <p:cNvSpPr>
            <a:spLocks noGrp="1"/>
          </p:cNvSpPr>
          <p:nvPr>
            <p:ph type="pic" sz="quarter" idx="11" hasCustomPrompt="1"/>
          </p:nvPr>
        </p:nvSpPr>
        <p:spPr>
          <a:xfrm>
            <a:off x="-1" y="685801"/>
            <a:ext cx="9144001" cy="3891518"/>
          </a:xfrm>
          <a:solidFill>
            <a:srgbClr val="F1EFEF"/>
          </a:solidFill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Image</a:t>
            </a:r>
          </a:p>
        </p:txBody>
      </p:sp>
      <p:sp>
        <p:nvSpPr>
          <p:cNvPr id="6" name="Name Function 5"/>
          <p:cNvSpPr>
            <a:spLocks noGrp="1"/>
          </p:cNvSpPr>
          <p:nvPr>
            <p:ph type="body" sz="quarter" idx="12" hasCustomPrompt="1"/>
          </p:nvPr>
        </p:nvSpPr>
        <p:spPr>
          <a:xfrm>
            <a:off x="-1" y="3943350"/>
            <a:ext cx="9144000" cy="626269"/>
          </a:xfrm>
          <a:solidFill>
            <a:schemeClr val="tx2">
              <a:alpha val="70000"/>
            </a:schemeClr>
          </a:solidFill>
        </p:spPr>
        <p:txBody>
          <a:bodyPr lIns="608400" rIns="608400" bIns="262800" anchor="b" anchorCtr="0"/>
          <a:lstStyle>
            <a:lvl1pPr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defRPr sz="12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Name, Function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 hasCustomPrompt="1"/>
          </p:nvPr>
        </p:nvSpPr>
        <p:spPr>
          <a:xfrm>
            <a:off x="1" y="3699001"/>
            <a:ext cx="9144001" cy="244349"/>
          </a:xfrm>
          <a:solidFill>
            <a:schemeClr val="tx2">
              <a:alpha val="70000"/>
            </a:schemeClr>
          </a:solidFill>
        </p:spPr>
        <p:txBody>
          <a:bodyPr lIns="608400" rIns="608400"/>
          <a:lstStyle>
            <a:lvl1pPr marL="0" indent="0" algn="l">
              <a:buNone/>
              <a:defRPr sz="1500" b="1">
                <a:solidFill>
                  <a:schemeClr val="bg1"/>
                </a:solidFill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 dirty="0"/>
              <a:t>Subtitle of Presentation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0" y="2850357"/>
            <a:ext cx="9144000" cy="848643"/>
          </a:xfrm>
          <a:solidFill>
            <a:schemeClr val="tx2">
              <a:alpha val="70000"/>
            </a:schemeClr>
          </a:solidFill>
        </p:spPr>
        <p:txBody>
          <a:bodyPr lIns="608400" tIns="306000" rIns="608400" anchor="t"/>
          <a:lstStyle>
            <a:lvl1pPr algn="l">
              <a:lnSpc>
                <a:spcPts val="2250"/>
              </a:lnSpc>
              <a:defRPr sz="225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of Presentation</a:t>
            </a:r>
          </a:p>
        </p:txBody>
      </p:sp>
    </p:spTree>
    <p:extLst>
      <p:ext uri="{BB962C8B-B14F-4D97-AF65-F5344CB8AC3E}">
        <p14:creationId xmlns:p14="http://schemas.microsoft.com/office/powerpoint/2010/main" val="3464295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e Tite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hthoek 14"/>
          <p:cNvSpPr/>
          <p:nvPr userDrawn="1"/>
        </p:nvSpPr>
        <p:spPr>
          <a:xfrm>
            <a:off x="0" y="4569619"/>
            <a:ext cx="9144000" cy="5738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1" name="Faculty or Service 10"/>
          <p:cNvSpPr>
            <a:spLocks noGrp="1"/>
          </p:cNvSpPr>
          <p:nvPr>
            <p:ph type="body" sz="quarter" idx="10" hasCustomPrompt="1"/>
          </p:nvPr>
        </p:nvSpPr>
        <p:spPr>
          <a:xfrm>
            <a:off x="608013" y="4738371"/>
            <a:ext cx="7924800" cy="244078"/>
          </a:xfr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en-US" dirty="0"/>
              <a:t>Department or Service</a:t>
            </a:r>
          </a:p>
        </p:txBody>
      </p:sp>
      <p:pic>
        <p:nvPicPr>
          <p:cNvPr id="14" name="HeaderLogoTUe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9820" y="63254"/>
            <a:ext cx="2227942" cy="606200"/>
          </a:xfrm>
          <a:prstGeom prst="rect">
            <a:avLst/>
          </a:prstGeom>
        </p:spPr>
      </p:pic>
      <p:sp>
        <p:nvSpPr>
          <p:cNvPr id="13" name="Tijdelijke aanduiding voor afbeelding 12"/>
          <p:cNvSpPr>
            <a:spLocks noGrp="1"/>
          </p:cNvSpPr>
          <p:nvPr>
            <p:ph type="pic" sz="quarter" idx="11" hasCustomPrompt="1"/>
          </p:nvPr>
        </p:nvSpPr>
        <p:spPr>
          <a:xfrm>
            <a:off x="-1" y="685801"/>
            <a:ext cx="9144001" cy="2164556"/>
          </a:xfrm>
          <a:solidFill>
            <a:srgbClr val="F1EFEF"/>
          </a:solidFill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Image</a:t>
            </a:r>
          </a:p>
        </p:txBody>
      </p:sp>
      <p:sp>
        <p:nvSpPr>
          <p:cNvPr id="6" name="Name Function 5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3943350"/>
            <a:ext cx="9144000" cy="626269"/>
          </a:xfrm>
          <a:solidFill>
            <a:schemeClr val="tx2"/>
          </a:solidFill>
        </p:spPr>
        <p:txBody>
          <a:bodyPr lIns="608400" rIns="608400" bIns="262800" anchor="b" anchorCtr="0"/>
          <a:lstStyle>
            <a:lvl1pPr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defRPr sz="12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Name, Function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 hasCustomPrompt="1"/>
          </p:nvPr>
        </p:nvSpPr>
        <p:spPr>
          <a:xfrm>
            <a:off x="1" y="3699001"/>
            <a:ext cx="9144001" cy="244349"/>
          </a:xfrm>
          <a:solidFill>
            <a:schemeClr val="tx2"/>
          </a:solidFill>
        </p:spPr>
        <p:txBody>
          <a:bodyPr lIns="608400" rIns="608400"/>
          <a:lstStyle>
            <a:lvl1pPr marL="0" indent="0" algn="l">
              <a:buNone/>
              <a:defRPr sz="1500" b="1">
                <a:solidFill>
                  <a:schemeClr val="bg1"/>
                </a:solidFill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 dirty="0"/>
              <a:t>Subtitle of Presentation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0" y="2850357"/>
            <a:ext cx="9144000" cy="848643"/>
          </a:xfrm>
          <a:solidFill>
            <a:schemeClr val="tx2"/>
          </a:solidFill>
        </p:spPr>
        <p:txBody>
          <a:bodyPr lIns="608400" tIns="306000" rIns="608400" anchor="t"/>
          <a:lstStyle>
            <a:lvl1pPr algn="l">
              <a:lnSpc>
                <a:spcPts val="2250"/>
              </a:lnSpc>
              <a:defRPr sz="225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of Presentation</a:t>
            </a:r>
          </a:p>
        </p:txBody>
      </p:sp>
      <p:sp>
        <p:nvSpPr>
          <p:cNvPr id="10" name="Tekstvak 9"/>
          <p:cNvSpPr txBox="1"/>
          <p:nvPr userDrawn="1"/>
        </p:nvSpPr>
        <p:spPr>
          <a:xfrm>
            <a:off x="-1818863" y="669454"/>
            <a:ext cx="1729409" cy="1592744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r>
              <a:rPr lang="en-US" sz="750" b="1" baseline="0" dirty="0">
                <a:solidFill>
                  <a:schemeClr val="tx1"/>
                </a:solidFill>
              </a:rPr>
              <a:t>Presentation title with image above title.</a:t>
            </a:r>
          </a:p>
          <a:p>
            <a:endParaRPr lang="en-US" sz="750" baseline="0" dirty="0">
              <a:solidFill>
                <a:schemeClr val="tx1"/>
              </a:solidFill>
            </a:endParaRPr>
          </a:p>
          <a:p>
            <a:r>
              <a:rPr lang="en-US" sz="750" baseline="0" dirty="0">
                <a:solidFill>
                  <a:schemeClr val="tx1"/>
                </a:solidFill>
              </a:rPr>
              <a:t>Choose this slide model for a wide picture. Essential image information must be clearly visible.</a:t>
            </a:r>
          </a:p>
          <a:p>
            <a:endParaRPr lang="en-US" sz="750" baseline="0" dirty="0">
              <a:solidFill>
                <a:schemeClr val="tx1"/>
              </a:solidFill>
            </a:endParaRPr>
          </a:p>
          <a:p>
            <a:r>
              <a:rPr lang="en-US" sz="750" baseline="0" dirty="0">
                <a:solidFill>
                  <a:schemeClr val="tx1"/>
                </a:solidFill>
              </a:rPr>
              <a:t>Choose image by clicking on image icon</a:t>
            </a:r>
          </a:p>
          <a:p>
            <a:r>
              <a:rPr lang="en-US" sz="750" baseline="0" dirty="0">
                <a:solidFill>
                  <a:schemeClr val="tx1"/>
                </a:solidFill>
              </a:rPr>
              <a:t>or</a:t>
            </a:r>
          </a:p>
          <a:p>
            <a:r>
              <a:rPr lang="en-US" sz="750" baseline="0" dirty="0">
                <a:solidFill>
                  <a:schemeClr val="tx1"/>
                </a:solidFill>
              </a:rPr>
              <a:t>Replace an existing image with right mouse button and choose Change image.</a:t>
            </a:r>
          </a:p>
          <a:p>
            <a:endParaRPr lang="en-US" sz="750" baseline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9149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610100" y="1188000"/>
            <a:ext cx="7922712" cy="338161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Slide text</a:t>
            </a:r>
          </a:p>
          <a:p>
            <a:pPr lvl="1"/>
            <a:r>
              <a:rPr lang="en-US" dirty="0" err="1"/>
              <a:t>Tweede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2"/>
            <a:r>
              <a:rPr lang="en-US" dirty="0" err="1"/>
              <a:t>Derde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3"/>
            <a:r>
              <a:rPr lang="en-US" dirty="0" err="1"/>
              <a:t>Vierde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4"/>
            <a:r>
              <a:rPr lang="en-US" dirty="0" err="1"/>
              <a:t>Vijfde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ekstvak 7"/>
          <p:cNvSpPr txBox="1"/>
          <p:nvPr userDrawn="1"/>
        </p:nvSpPr>
        <p:spPr>
          <a:xfrm>
            <a:off x="-1818864" y="1193732"/>
            <a:ext cx="1769165" cy="2183088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noAutofit/>
          </a:bodyPr>
          <a:lstStyle/>
          <a:p>
            <a:r>
              <a:rPr lang="en-US" sz="750" dirty="0"/>
              <a:t>Text format by</a:t>
            </a:r>
          </a:p>
          <a:p>
            <a:r>
              <a:rPr lang="en-US" sz="750" dirty="0"/>
              <a:t>Increase / decrease list level</a:t>
            </a:r>
          </a:p>
          <a:p>
            <a:endParaRPr lang="en-US" sz="750" dirty="0"/>
          </a:p>
          <a:p>
            <a:r>
              <a:rPr lang="en-US" sz="750" dirty="0"/>
              <a:t>Place cursor in text</a:t>
            </a:r>
          </a:p>
          <a:p>
            <a:r>
              <a:rPr lang="en-US" sz="750" dirty="0"/>
              <a:t>and use these 2 buttons (tab Start - group Paragraph)</a:t>
            </a:r>
          </a:p>
          <a:p>
            <a:endParaRPr lang="en-US" sz="750" dirty="0"/>
          </a:p>
          <a:p>
            <a:endParaRPr lang="en-US" sz="750" dirty="0"/>
          </a:p>
          <a:p>
            <a:endParaRPr lang="en-US" sz="750" dirty="0"/>
          </a:p>
          <a:p>
            <a:endParaRPr lang="en-US" sz="750" dirty="0"/>
          </a:p>
          <a:p>
            <a:endParaRPr lang="en-US" sz="750" dirty="0"/>
          </a:p>
          <a:p>
            <a:endParaRPr lang="en-US" sz="750" dirty="0"/>
          </a:p>
          <a:p>
            <a:endParaRPr lang="en-US" sz="750" dirty="0"/>
          </a:p>
          <a:p>
            <a:r>
              <a:rPr lang="en-US" sz="750" dirty="0"/>
              <a:t>1 = Normal text</a:t>
            </a:r>
          </a:p>
          <a:p>
            <a:r>
              <a:rPr lang="en-US" sz="900" dirty="0"/>
              <a:t>2 = Paragraph text</a:t>
            </a:r>
          </a:p>
          <a:p>
            <a:r>
              <a:rPr lang="en-US" sz="750" dirty="0"/>
              <a:t>3 = • text</a:t>
            </a:r>
          </a:p>
          <a:p>
            <a:r>
              <a:rPr lang="en-US" sz="750" dirty="0"/>
              <a:t>4 =    • text</a:t>
            </a:r>
          </a:p>
          <a:p>
            <a:r>
              <a:rPr lang="en-US" sz="750" dirty="0"/>
              <a:t>5 =       • text</a:t>
            </a:r>
            <a:endParaRPr lang="en-US" sz="750" b="1" baseline="0" dirty="0"/>
          </a:p>
        </p:txBody>
      </p:sp>
      <p:pic>
        <p:nvPicPr>
          <p:cNvPr id="10" name="Afbeelding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255751" y="1934507"/>
            <a:ext cx="964406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58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in 2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sz="half" idx="1" hasCustomPrompt="1"/>
          </p:nvPr>
        </p:nvSpPr>
        <p:spPr>
          <a:xfrm>
            <a:off x="628649" y="626165"/>
            <a:ext cx="3600000" cy="3943454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Slide text</a:t>
            </a:r>
          </a:p>
          <a:p>
            <a:pPr lvl="1"/>
            <a:r>
              <a:rPr lang="en-US" dirty="0" err="1"/>
              <a:t>Tweede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2"/>
            <a:r>
              <a:rPr lang="en-US" dirty="0" err="1"/>
              <a:t>Derde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3"/>
            <a:r>
              <a:rPr lang="en-US" dirty="0" err="1"/>
              <a:t>Vierde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4"/>
            <a:r>
              <a:rPr lang="en-US" dirty="0" err="1"/>
              <a:t>Vijfde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 hasCustomPrompt="1"/>
          </p:nvPr>
        </p:nvSpPr>
        <p:spPr>
          <a:xfrm>
            <a:off x="4629150" y="626165"/>
            <a:ext cx="3600000" cy="3943454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Slide text</a:t>
            </a:r>
          </a:p>
          <a:p>
            <a:pPr lvl="1"/>
            <a:r>
              <a:rPr lang="en-US" dirty="0" err="1"/>
              <a:t>Tweede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2"/>
            <a:r>
              <a:rPr lang="en-US" dirty="0" err="1"/>
              <a:t>Derde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3"/>
            <a:r>
              <a:rPr lang="en-US" dirty="0" err="1"/>
              <a:t>Vierde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4"/>
            <a:r>
              <a:rPr lang="en-US" dirty="0" err="1"/>
              <a:t>Vijfde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Tekstvak 8"/>
          <p:cNvSpPr txBox="1"/>
          <p:nvPr userDrawn="1"/>
        </p:nvSpPr>
        <p:spPr>
          <a:xfrm>
            <a:off x="-1838742" y="626165"/>
            <a:ext cx="1769165" cy="2183088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noAutofit/>
          </a:bodyPr>
          <a:lstStyle/>
          <a:p>
            <a:r>
              <a:rPr lang="en-US" sz="750" dirty="0"/>
              <a:t>Text format by</a:t>
            </a:r>
          </a:p>
          <a:p>
            <a:r>
              <a:rPr lang="en-US" sz="750" dirty="0"/>
              <a:t>Increase / decrease list level</a:t>
            </a:r>
          </a:p>
          <a:p>
            <a:endParaRPr lang="en-US" sz="750" dirty="0"/>
          </a:p>
          <a:p>
            <a:r>
              <a:rPr lang="en-US" sz="750" dirty="0"/>
              <a:t>Place cursor in text</a:t>
            </a:r>
          </a:p>
          <a:p>
            <a:r>
              <a:rPr lang="en-US" sz="750" dirty="0"/>
              <a:t>and use these 2 buttons (tab Start - group Paragraph)</a:t>
            </a:r>
          </a:p>
          <a:p>
            <a:endParaRPr lang="en-US" sz="750" dirty="0"/>
          </a:p>
          <a:p>
            <a:endParaRPr lang="en-US" sz="750" dirty="0"/>
          </a:p>
          <a:p>
            <a:endParaRPr lang="en-US" sz="750" dirty="0"/>
          </a:p>
          <a:p>
            <a:endParaRPr lang="en-US" sz="750" dirty="0"/>
          </a:p>
          <a:p>
            <a:endParaRPr lang="en-US" sz="750" dirty="0"/>
          </a:p>
          <a:p>
            <a:endParaRPr lang="en-US" sz="750" dirty="0"/>
          </a:p>
          <a:p>
            <a:endParaRPr lang="en-US" sz="750" dirty="0"/>
          </a:p>
          <a:p>
            <a:r>
              <a:rPr lang="en-US" sz="750" dirty="0"/>
              <a:t>1 = Normal text</a:t>
            </a:r>
          </a:p>
          <a:p>
            <a:r>
              <a:rPr lang="en-US" sz="900" dirty="0"/>
              <a:t>2 = Paragraph text</a:t>
            </a:r>
          </a:p>
          <a:p>
            <a:r>
              <a:rPr lang="en-US" sz="750" dirty="0"/>
              <a:t>3 = • text</a:t>
            </a:r>
          </a:p>
          <a:p>
            <a:r>
              <a:rPr lang="en-US" sz="750" dirty="0"/>
              <a:t>4 =    • text</a:t>
            </a:r>
          </a:p>
          <a:p>
            <a:r>
              <a:rPr lang="en-US" sz="750" dirty="0"/>
              <a:t>5 =       • text</a:t>
            </a:r>
            <a:endParaRPr lang="en-US" sz="750" b="1" baseline="0" dirty="0"/>
          </a:p>
        </p:txBody>
      </p:sp>
      <p:pic>
        <p:nvPicPr>
          <p:cNvPr id="10" name="Afbeelding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275629" y="1366940"/>
            <a:ext cx="964406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047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links - Foto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sz="half" idx="1" hasCustomPrompt="1"/>
          </p:nvPr>
        </p:nvSpPr>
        <p:spPr>
          <a:xfrm>
            <a:off x="628650" y="626165"/>
            <a:ext cx="3600000" cy="3943454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Slide text</a:t>
            </a:r>
          </a:p>
          <a:p>
            <a:pPr lvl="1"/>
            <a:r>
              <a:rPr lang="en-US" dirty="0" err="1"/>
              <a:t>Tweede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2"/>
            <a:r>
              <a:rPr lang="en-US" dirty="0" err="1"/>
              <a:t>Derde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3"/>
            <a:r>
              <a:rPr lang="en-US" dirty="0" err="1"/>
              <a:t>Vierde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4"/>
            <a:r>
              <a:rPr lang="en-US" dirty="0" err="1"/>
              <a:t>Vijfde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ijdelijke aanduiding voor afbeelding 4"/>
          <p:cNvSpPr>
            <a:spLocks noGrp="1"/>
          </p:cNvSpPr>
          <p:nvPr>
            <p:ph type="pic" sz="quarter" idx="13" hasCustomPrompt="1"/>
          </p:nvPr>
        </p:nvSpPr>
        <p:spPr>
          <a:xfrm>
            <a:off x="4574483" y="-1"/>
            <a:ext cx="4572000" cy="456961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Image</a:t>
            </a:r>
          </a:p>
        </p:txBody>
      </p:sp>
      <p:sp>
        <p:nvSpPr>
          <p:cNvPr id="8" name="Tekstvak 7"/>
          <p:cNvSpPr txBox="1"/>
          <p:nvPr userDrawn="1"/>
        </p:nvSpPr>
        <p:spPr>
          <a:xfrm>
            <a:off x="-1838742" y="626165"/>
            <a:ext cx="1769165" cy="2183088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noAutofit/>
          </a:bodyPr>
          <a:lstStyle/>
          <a:p>
            <a:r>
              <a:rPr lang="en-US" sz="750" dirty="0"/>
              <a:t>Text format by</a:t>
            </a:r>
          </a:p>
          <a:p>
            <a:r>
              <a:rPr lang="en-US" sz="750" dirty="0"/>
              <a:t>Increase / decrease list level</a:t>
            </a:r>
          </a:p>
          <a:p>
            <a:endParaRPr lang="en-US" sz="750" dirty="0"/>
          </a:p>
          <a:p>
            <a:r>
              <a:rPr lang="en-US" sz="750" dirty="0"/>
              <a:t>Place cursor in text</a:t>
            </a:r>
          </a:p>
          <a:p>
            <a:r>
              <a:rPr lang="en-US" sz="750" dirty="0"/>
              <a:t>and use these 2 buttons (tab Start - group Paragraph)</a:t>
            </a:r>
          </a:p>
          <a:p>
            <a:endParaRPr lang="en-US" sz="750" dirty="0"/>
          </a:p>
          <a:p>
            <a:endParaRPr lang="en-US" sz="750" dirty="0"/>
          </a:p>
          <a:p>
            <a:endParaRPr lang="en-US" sz="750" dirty="0"/>
          </a:p>
          <a:p>
            <a:endParaRPr lang="en-US" sz="750" dirty="0"/>
          </a:p>
          <a:p>
            <a:endParaRPr lang="en-US" sz="750" dirty="0"/>
          </a:p>
          <a:p>
            <a:endParaRPr lang="en-US" sz="750" dirty="0"/>
          </a:p>
          <a:p>
            <a:endParaRPr lang="en-US" sz="750" dirty="0"/>
          </a:p>
          <a:p>
            <a:r>
              <a:rPr lang="en-US" sz="750" dirty="0"/>
              <a:t>1 = Normal text</a:t>
            </a:r>
          </a:p>
          <a:p>
            <a:r>
              <a:rPr lang="en-US" sz="900" dirty="0"/>
              <a:t>2 = Paragraph text</a:t>
            </a:r>
          </a:p>
          <a:p>
            <a:r>
              <a:rPr lang="en-US" sz="750" dirty="0"/>
              <a:t>3 = • text</a:t>
            </a:r>
          </a:p>
          <a:p>
            <a:r>
              <a:rPr lang="en-US" sz="750" dirty="0"/>
              <a:t>4 =    • text</a:t>
            </a:r>
          </a:p>
          <a:p>
            <a:r>
              <a:rPr lang="en-US" sz="750" dirty="0"/>
              <a:t>5 =       • text</a:t>
            </a:r>
            <a:endParaRPr lang="en-US" sz="750" b="1" baseline="0" dirty="0"/>
          </a:p>
        </p:txBody>
      </p:sp>
      <p:pic>
        <p:nvPicPr>
          <p:cNvPr id="9" name="Afbeelding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275629" y="1366940"/>
            <a:ext cx="964406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120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 Blauwe achtergro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oettekst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0" y="685800"/>
            <a:ext cx="9144000" cy="1416050"/>
          </a:xfrm>
          <a:solidFill>
            <a:schemeClr val="bg2"/>
          </a:solidFill>
        </p:spPr>
        <p:txBody>
          <a:bodyPr lIns="608400" tIns="504000" rIns="6084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5" name="Tijdelijke aanduiding voor inhoud 2"/>
          <p:cNvSpPr>
            <a:spLocks noGrp="1"/>
          </p:cNvSpPr>
          <p:nvPr>
            <p:ph sz="half" idx="1" hasCustomPrompt="1"/>
          </p:nvPr>
        </p:nvSpPr>
        <p:spPr>
          <a:xfrm>
            <a:off x="0" y="2022300"/>
            <a:ext cx="9144000" cy="3121200"/>
          </a:xfrm>
          <a:solidFill>
            <a:schemeClr val="bg2"/>
          </a:solidFill>
        </p:spPr>
        <p:txBody>
          <a:bodyPr lIns="608400" tIns="108000" rIns="608400" bIns="10800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Slide text</a:t>
            </a:r>
          </a:p>
          <a:p>
            <a:pPr lvl="1"/>
            <a:r>
              <a:rPr lang="en-US" dirty="0" err="1"/>
              <a:t>Tweede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2"/>
            <a:r>
              <a:rPr lang="en-US" dirty="0" err="1"/>
              <a:t>Derde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3"/>
            <a:r>
              <a:rPr lang="en-US" dirty="0" err="1"/>
              <a:t>Vierde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4"/>
            <a:r>
              <a:rPr lang="en-US" dirty="0" err="1"/>
              <a:t>Vijfde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</p:txBody>
      </p:sp>
      <p:sp>
        <p:nvSpPr>
          <p:cNvPr id="6" name="Tekstvak 5"/>
          <p:cNvSpPr txBox="1"/>
          <p:nvPr userDrawn="1"/>
        </p:nvSpPr>
        <p:spPr>
          <a:xfrm>
            <a:off x="-1838744" y="2021081"/>
            <a:ext cx="1769165" cy="2183088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noAutofit/>
          </a:bodyPr>
          <a:lstStyle/>
          <a:p>
            <a:r>
              <a:rPr lang="en-US" sz="750" dirty="0"/>
              <a:t>Text format by</a:t>
            </a:r>
          </a:p>
          <a:p>
            <a:r>
              <a:rPr lang="en-US" sz="750" dirty="0"/>
              <a:t>Increase / decrease list level</a:t>
            </a:r>
          </a:p>
          <a:p>
            <a:endParaRPr lang="en-US" sz="750" dirty="0"/>
          </a:p>
          <a:p>
            <a:r>
              <a:rPr lang="en-US" sz="750" dirty="0"/>
              <a:t>Place cursor in text</a:t>
            </a:r>
          </a:p>
          <a:p>
            <a:r>
              <a:rPr lang="en-US" sz="750" dirty="0"/>
              <a:t>and use these 2 buttons (tab Start - group Paragraph)</a:t>
            </a:r>
          </a:p>
          <a:p>
            <a:endParaRPr lang="en-US" sz="750" dirty="0"/>
          </a:p>
          <a:p>
            <a:endParaRPr lang="en-US" sz="750" dirty="0"/>
          </a:p>
          <a:p>
            <a:endParaRPr lang="en-US" sz="750" dirty="0"/>
          </a:p>
          <a:p>
            <a:endParaRPr lang="en-US" sz="750" dirty="0"/>
          </a:p>
          <a:p>
            <a:endParaRPr lang="en-US" sz="750" dirty="0"/>
          </a:p>
          <a:p>
            <a:endParaRPr lang="en-US" sz="750" dirty="0"/>
          </a:p>
          <a:p>
            <a:endParaRPr lang="en-US" sz="750" dirty="0"/>
          </a:p>
          <a:p>
            <a:r>
              <a:rPr lang="en-US" sz="750" dirty="0"/>
              <a:t>1 = Normal text</a:t>
            </a:r>
          </a:p>
          <a:p>
            <a:r>
              <a:rPr lang="en-US" sz="900" dirty="0"/>
              <a:t>2 = Paragraph text</a:t>
            </a:r>
          </a:p>
          <a:p>
            <a:r>
              <a:rPr lang="en-US" sz="750" dirty="0"/>
              <a:t>3 = • text</a:t>
            </a:r>
          </a:p>
          <a:p>
            <a:r>
              <a:rPr lang="en-US" sz="750" dirty="0"/>
              <a:t>4 =    • text</a:t>
            </a:r>
          </a:p>
          <a:p>
            <a:r>
              <a:rPr lang="en-US" sz="750" dirty="0"/>
              <a:t>5 =       • text</a:t>
            </a:r>
            <a:endParaRPr lang="en-US" sz="750" b="1" baseline="0" dirty="0"/>
          </a:p>
        </p:txBody>
      </p:sp>
      <p:pic>
        <p:nvPicPr>
          <p:cNvPr id="7" name="Afbeelding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275631" y="2769725"/>
            <a:ext cx="964406" cy="685800"/>
          </a:xfrm>
          <a:prstGeom prst="rect">
            <a:avLst/>
          </a:prstGeom>
        </p:spPr>
      </p:pic>
      <p:pic>
        <p:nvPicPr>
          <p:cNvPr id="9" name="HeaderLogoTUe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9820" y="63254"/>
            <a:ext cx="2227942" cy="60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325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tab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1950" b="0" baseline="0"/>
            </a:lvl1pPr>
          </a:lstStyle>
          <a:p>
            <a:r>
              <a:rPr lang="en-US" dirty="0"/>
              <a:t>Table Title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610100" y="2706657"/>
            <a:ext cx="7922712" cy="18629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Slide text</a:t>
            </a:r>
          </a:p>
          <a:p>
            <a:pPr lvl="1"/>
            <a:r>
              <a:rPr lang="en-US" dirty="0" err="1"/>
              <a:t>Tweede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2"/>
            <a:r>
              <a:rPr lang="en-US" dirty="0" err="1"/>
              <a:t>Derde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3"/>
            <a:r>
              <a:rPr lang="en-US" dirty="0" err="1"/>
              <a:t>Vierde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4"/>
            <a:r>
              <a:rPr lang="en-US" dirty="0" err="1"/>
              <a:t>Vijfde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jdelijke aanduiding voor tabel 6"/>
          <p:cNvSpPr>
            <a:spLocks noGrp="1"/>
          </p:cNvSpPr>
          <p:nvPr>
            <p:ph type="tbl" sz="quarter" idx="13" hasCustomPrompt="1"/>
          </p:nvPr>
        </p:nvSpPr>
        <p:spPr>
          <a:xfrm>
            <a:off x="608013" y="1073582"/>
            <a:ext cx="7924800" cy="149816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Table</a:t>
            </a:r>
          </a:p>
        </p:txBody>
      </p:sp>
      <p:sp>
        <p:nvSpPr>
          <p:cNvPr id="9" name="Tekstvak 8"/>
          <p:cNvSpPr txBox="1"/>
          <p:nvPr userDrawn="1"/>
        </p:nvSpPr>
        <p:spPr>
          <a:xfrm>
            <a:off x="-1838742" y="2743204"/>
            <a:ext cx="1769165" cy="2183088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noAutofit/>
          </a:bodyPr>
          <a:lstStyle/>
          <a:p>
            <a:r>
              <a:rPr lang="en-US" sz="750" dirty="0"/>
              <a:t>Text format by</a:t>
            </a:r>
          </a:p>
          <a:p>
            <a:r>
              <a:rPr lang="en-US" sz="750" dirty="0"/>
              <a:t>Increase / decrease list level</a:t>
            </a:r>
          </a:p>
          <a:p>
            <a:endParaRPr lang="en-US" sz="750" dirty="0"/>
          </a:p>
          <a:p>
            <a:r>
              <a:rPr lang="en-US" sz="750" dirty="0"/>
              <a:t>Place cursor in text</a:t>
            </a:r>
          </a:p>
          <a:p>
            <a:r>
              <a:rPr lang="en-US" sz="750" dirty="0"/>
              <a:t>and use these 2 buttons (tab Start - group Paragraph)</a:t>
            </a:r>
          </a:p>
          <a:p>
            <a:endParaRPr lang="en-US" sz="750" dirty="0"/>
          </a:p>
          <a:p>
            <a:endParaRPr lang="en-US" sz="750" dirty="0"/>
          </a:p>
          <a:p>
            <a:endParaRPr lang="en-US" sz="750" dirty="0"/>
          </a:p>
          <a:p>
            <a:endParaRPr lang="en-US" sz="750" dirty="0"/>
          </a:p>
          <a:p>
            <a:endParaRPr lang="en-US" sz="750" dirty="0"/>
          </a:p>
          <a:p>
            <a:endParaRPr lang="en-US" sz="750" dirty="0"/>
          </a:p>
          <a:p>
            <a:endParaRPr lang="en-US" sz="750" dirty="0"/>
          </a:p>
          <a:p>
            <a:r>
              <a:rPr lang="en-US" sz="750" dirty="0"/>
              <a:t>1 = Normal text</a:t>
            </a:r>
          </a:p>
          <a:p>
            <a:r>
              <a:rPr lang="en-US" sz="900" dirty="0"/>
              <a:t>2 = Paragraph text</a:t>
            </a:r>
          </a:p>
          <a:p>
            <a:r>
              <a:rPr lang="en-US" sz="750" dirty="0"/>
              <a:t>3 = • text</a:t>
            </a:r>
          </a:p>
          <a:p>
            <a:r>
              <a:rPr lang="en-US" sz="750" dirty="0"/>
              <a:t>4 =    • text</a:t>
            </a:r>
          </a:p>
          <a:p>
            <a:r>
              <a:rPr lang="en-US" sz="750" dirty="0"/>
              <a:t>5 =       • text</a:t>
            </a:r>
            <a:endParaRPr lang="en-US" sz="750" b="1" baseline="0" dirty="0"/>
          </a:p>
        </p:txBody>
      </p:sp>
      <p:pic>
        <p:nvPicPr>
          <p:cNvPr id="10" name="Afbeelding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275629" y="3483979"/>
            <a:ext cx="964406" cy="685800"/>
          </a:xfrm>
          <a:prstGeom prst="rect">
            <a:avLst/>
          </a:prstGeom>
        </p:spPr>
      </p:pic>
      <p:sp>
        <p:nvSpPr>
          <p:cNvPr id="11" name="Tekstvak 10"/>
          <p:cNvSpPr txBox="1"/>
          <p:nvPr userDrawn="1"/>
        </p:nvSpPr>
        <p:spPr>
          <a:xfrm>
            <a:off x="-1818863" y="1086899"/>
            <a:ext cx="1729409" cy="207749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r>
              <a:rPr lang="en-US" sz="750" baseline="0" dirty="0">
                <a:solidFill>
                  <a:schemeClr val="tx1"/>
                </a:solidFill>
              </a:rPr>
              <a:t>Add table by clicking on table icon</a:t>
            </a:r>
            <a:endParaRPr lang="en-US" sz="75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3145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1950" b="0"/>
            </a:lvl1pPr>
          </a:lstStyle>
          <a:p>
            <a:r>
              <a:rPr lang="en-US" dirty="0"/>
              <a:t>Chart title</a:t>
            </a: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jdelijke aanduiding voor grafiek 7"/>
          <p:cNvSpPr>
            <a:spLocks noGrp="1"/>
          </p:cNvSpPr>
          <p:nvPr>
            <p:ph type="chart" sz="quarter" idx="13" hasCustomPrompt="1"/>
          </p:nvPr>
        </p:nvSpPr>
        <p:spPr>
          <a:xfrm>
            <a:off x="815009" y="1073480"/>
            <a:ext cx="7454348" cy="324258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Chart</a:t>
            </a:r>
          </a:p>
        </p:txBody>
      </p:sp>
      <p:sp>
        <p:nvSpPr>
          <p:cNvPr id="9" name="Tekstvak 8"/>
          <p:cNvSpPr txBox="1"/>
          <p:nvPr userDrawn="1"/>
        </p:nvSpPr>
        <p:spPr>
          <a:xfrm>
            <a:off x="-1818863" y="1086899"/>
            <a:ext cx="1729409" cy="207749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r>
              <a:rPr lang="en-US" sz="750" baseline="0" dirty="0">
                <a:solidFill>
                  <a:schemeClr val="tx1"/>
                </a:solidFill>
              </a:rPr>
              <a:t>Add chart by clicking on chart icon</a:t>
            </a:r>
            <a:endParaRPr lang="en-US" sz="75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0662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 hidden="1"/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1523999" y="0"/>
            <a:ext cx="9144000" cy="5143500"/>
          </a:xfrm>
          <a:prstGeom prst="rect">
            <a:avLst/>
          </a:prstGeom>
        </p:spPr>
      </p:pic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609600" y="544228"/>
            <a:ext cx="7923213" cy="39444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Slide title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610100" y="1188000"/>
            <a:ext cx="7922712" cy="338039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Slide text</a:t>
            </a:r>
          </a:p>
          <a:p>
            <a:pPr lvl="1"/>
            <a:r>
              <a:rPr lang="en-US" dirty="0" err="1"/>
              <a:t>Tweede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2"/>
            <a:r>
              <a:rPr lang="en-US" dirty="0" err="1"/>
              <a:t>Derde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3"/>
            <a:r>
              <a:rPr lang="en-US" dirty="0" err="1"/>
              <a:t>Vierde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4"/>
            <a:r>
              <a:rPr lang="en-US" dirty="0" err="1"/>
              <a:t>Vijfde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</p:txBody>
      </p:sp>
      <p:sp>
        <p:nvSpPr>
          <p:cNvPr id="10" name="Rechthoek 9"/>
          <p:cNvSpPr/>
          <p:nvPr userDrawn="1"/>
        </p:nvSpPr>
        <p:spPr>
          <a:xfrm>
            <a:off x="0" y="4569619"/>
            <a:ext cx="9144000" cy="5738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989178" y="4772381"/>
            <a:ext cx="6728631" cy="351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609938" y="4773600"/>
            <a:ext cx="601313" cy="351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fld id="{B7CEC10D-CD46-426F-915E-6C78530279C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FooterLogoTUe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9920" y="4628189"/>
            <a:ext cx="921122" cy="45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3514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0" r:id="rId3"/>
    <p:sldLayoutId id="2147483652" r:id="rId4"/>
    <p:sldLayoutId id="2147483661" r:id="rId5"/>
    <p:sldLayoutId id="2147483662" r:id="rId6"/>
    <p:sldLayoutId id="2147483663" r:id="rId7"/>
    <p:sldLayoutId id="2147483664" r:id="rId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514350" rtl="0" eaLnBrk="1" latinLnBrk="0" hangingPunct="1">
        <a:lnSpc>
          <a:spcPts val="2700"/>
        </a:lnSpc>
        <a:spcBef>
          <a:spcPct val="0"/>
        </a:spcBef>
        <a:buNone/>
        <a:defRPr sz="2700" b="1" kern="120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0" indent="0" algn="l" defTabSz="514350" rtl="0" eaLnBrk="1" latinLnBrk="0" hangingPunct="1">
        <a:lnSpc>
          <a:spcPts val="1800"/>
        </a:lnSpc>
        <a:spcBef>
          <a:spcPts val="413"/>
        </a:spcBef>
        <a:spcAft>
          <a:spcPts val="413"/>
        </a:spcAft>
        <a:buFont typeface="Arial" panose="020B0604020202020204" pitchFamily="34" charset="0"/>
        <a:buNone/>
        <a:defRPr sz="1650" kern="1200">
          <a:solidFill>
            <a:schemeClr val="bg2"/>
          </a:solidFill>
          <a:latin typeface="+mn-lt"/>
          <a:ea typeface="+mn-ea"/>
          <a:cs typeface="+mn-cs"/>
        </a:defRPr>
      </a:lvl1pPr>
      <a:lvl2pPr marL="0" indent="0" algn="l" defTabSz="514350" rtl="0" eaLnBrk="1" latinLnBrk="0" hangingPunct="1">
        <a:lnSpc>
          <a:spcPts val="1800"/>
        </a:lnSpc>
        <a:spcBef>
          <a:spcPts val="413"/>
        </a:spcBef>
        <a:spcAft>
          <a:spcPts val="413"/>
        </a:spcAft>
        <a:buFont typeface="Arial" panose="020B0604020202020204" pitchFamily="34" charset="0"/>
        <a:buNone/>
        <a:defRPr sz="1950" kern="1200">
          <a:solidFill>
            <a:schemeClr val="bg2"/>
          </a:solidFill>
          <a:latin typeface="+mn-lt"/>
          <a:ea typeface="+mn-ea"/>
          <a:cs typeface="+mn-cs"/>
        </a:defRPr>
      </a:lvl2pPr>
      <a:lvl3pPr marL="202500" indent="-202500" algn="l" defTabSz="514350" rtl="0" eaLnBrk="1" latinLnBrk="0" hangingPunct="1">
        <a:lnSpc>
          <a:spcPts val="1800"/>
        </a:lnSpc>
        <a:spcBef>
          <a:spcPts val="413"/>
        </a:spcBef>
        <a:buClr>
          <a:schemeClr val="bg2"/>
        </a:buClr>
        <a:buSzPct val="100000"/>
        <a:buFont typeface="Arial" panose="020B0604020202020204" pitchFamily="34" charset="0"/>
        <a:buChar char="•"/>
        <a:defRPr sz="1650" kern="1200">
          <a:solidFill>
            <a:schemeClr val="bg2"/>
          </a:solidFill>
          <a:latin typeface="+mn-lt"/>
          <a:ea typeface="+mn-ea"/>
          <a:cs typeface="+mn-cs"/>
        </a:defRPr>
      </a:lvl3pPr>
      <a:lvl4pPr marL="405000" indent="-202500" algn="l" defTabSz="514350" rtl="0" eaLnBrk="1" latinLnBrk="0" hangingPunct="1">
        <a:lnSpc>
          <a:spcPts val="1650"/>
        </a:lnSpc>
        <a:spcBef>
          <a:spcPts val="0"/>
        </a:spcBef>
        <a:buClr>
          <a:schemeClr val="bg2"/>
        </a:buClr>
        <a:buFont typeface="Arial" panose="020B0604020202020204" pitchFamily="34" charset="0"/>
        <a:buChar char="•"/>
        <a:defRPr sz="1500" kern="1200">
          <a:solidFill>
            <a:schemeClr val="bg2"/>
          </a:solidFill>
          <a:latin typeface="+mn-lt"/>
          <a:ea typeface="+mn-ea"/>
          <a:cs typeface="+mn-cs"/>
        </a:defRPr>
      </a:lvl4pPr>
      <a:lvl5pPr marL="607500" indent="-202500" algn="l" defTabSz="514350" rtl="0" eaLnBrk="1" latinLnBrk="0" hangingPunct="1">
        <a:lnSpc>
          <a:spcPts val="1500"/>
        </a:lnSpc>
        <a:spcBef>
          <a:spcPts val="0"/>
        </a:spcBef>
        <a:buFont typeface="Arial" panose="020B0604020202020204" pitchFamily="34" charset="0"/>
        <a:buChar char="•"/>
        <a:defRPr sz="1350" kern="1200">
          <a:solidFill>
            <a:schemeClr val="bg2"/>
          </a:solidFill>
          <a:latin typeface="+mn-lt"/>
          <a:ea typeface="+mn-ea"/>
          <a:cs typeface="+mn-cs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879" userDrawn="1">
          <p15:clr>
            <a:srgbClr val="F26B43"/>
          </p15:clr>
        </p15:guide>
        <p15:guide id="2" pos="383" userDrawn="1">
          <p15:clr>
            <a:srgbClr val="F26B43"/>
          </p15:clr>
        </p15:guide>
        <p15:guide id="3" pos="5375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8.png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7" Type="http://schemas.openxmlformats.org/officeDocument/2006/relationships/image" Target="../media/image12.png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1.png"/><Relationship Id="rId5" Type="http://schemas.openxmlformats.org/officeDocument/2006/relationships/image" Target="../media/image10.wmf"/><Relationship Id="rId4" Type="http://schemas.openxmlformats.org/officeDocument/2006/relationships/oleObject" Target="../embeddings/oleObject1.bin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0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tekst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University of Technology Eindhoven, department Biomedical Engineering and department Computer Science and Engineering</a:t>
            </a:r>
          </a:p>
        </p:txBody>
      </p:sp>
      <p:sp>
        <p:nvSpPr>
          <p:cNvPr id="6" name="Tijdelijke aanduiding voor tekst 5"/>
          <p:cNvSpPr>
            <a:spLocks noGrp="1"/>
          </p:cNvSpPr>
          <p:nvPr>
            <p:ph type="body" sz="quarter" idx="12"/>
          </p:nvPr>
        </p:nvSpPr>
        <p:spPr>
          <a:xfrm>
            <a:off x="-1" y="3943350"/>
            <a:ext cx="9143999" cy="626269"/>
          </a:xfrm>
          <a:solidFill>
            <a:schemeClr val="accent1"/>
          </a:solidFill>
        </p:spPr>
        <p:txBody>
          <a:bodyPr/>
          <a:lstStyle/>
          <a:p>
            <a:r>
              <a:rPr lang="en-US" dirty="0"/>
              <a:t>Tim Beishuizen, October 23</a:t>
            </a:r>
            <a:r>
              <a:rPr lang="en-US" baseline="30000" dirty="0"/>
              <a:t>rd</a:t>
            </a:r>
            <a:r>
              <a:rPr lang="en-US" dirty="0"/>
              <a:t> 2018		</a:t>
            </a:r>
          </a:p>
        </p:txBody>
      </p:sp>
      <p:sp>
        <p:nvSpPr>
          <p:cNvPr id="24" name="Ondertitel 23"/>
          <p:cNvSpPr>
            <a:spLocks noGrp="1"/>
          </p:cNvSpPr>
          <p:nvPr>
            <p:ph type="subTitle" idx="1"/>
          </p:nvPr>
        </p:nvSpPr>
        <p:spPr>
          <a:xfrm>
            <a:off x="1" y="3699001"/>
            <a:ext cx="9144001" cy="244349"/>
          </a:xfrm>
        </p:spPr>
        <p:txBody>
          <a:bodyPr/>
          <a:lstStyle/>
          <a:p>
            <a:r>
              <a:rPr lang="en-US" dirty="0"/>
              <a:t>A data analysis tool to support biomedical engineers in their research</a:t>
            </a:r>
          </a:p>
        </p:txBody>
      </p:sp>
      <p:sp>
        <p:nvSpPr>
          <p:cNvPr id="23" name="Titel 2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 Computational Biology Framework</a:t>
            </a:r>
            <a:br>
              <a:rPr lang="en-US" dirty="0"/>
            </a:b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389EC14-E086-4D77-93A6-C9422D86B9E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5615" y="672855"/>
            <a:ext cx="2608385" cy="217750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FD2FA98-7CD3-4A46-B290-DA31A2394D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737728"/>
            <a:ext cx="1462777" cy="1518325"/>
          </a:xfrm>
          <a:prstGeom prst="rect">
            <a:avLst/>
          </a:prstGeom>
        </p:spPr>
      </p:pic>
      <p:pic>
        <p:nvPicPr>
          <p:cNvPr id="11" name="Picture 4" descr="n5550333.jpg">
            <a:extLst>
              <a:ext uri="{FF2B5EF4-FFF2-40B4-BE49-F238E27FC236}">
                <a16:creationId xmlns:a16="http://schemas.microsoft.com/office/drawing/2014/main" id="{1A65044D-90E6-4A04-8CAE-DEB923A031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668" r="3975" b="4668"/>
          <a:stretch/>
        </p:blipFill>
        <p:spPr bwMode="auto">
          <a:xfrm>
            <a:off x="1403837" y="1320857"/>
            <a:ext cx="1863970" cy="1529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BD8EF9D-6F28-4718-8C96-E580BF483C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06469" y="694588"/>
            <a:ext cx="1618993" cy="1313842"/>
          </a:xfrm>
          <a:prstGeom prst="rect">
            <a:avLst/>
          </a:prstGeom>
        </p:spPr>
      </p:pic>
      <p:pic>
        <p:nvPicPr>
          <p:cNvPr id="29" name="Picture Placeholder 28">
            <a:extLst>
              <a:ext uri="{FF2B5EF4-FFF2-40B4-BE49-F238E27FC236}">
                <a16:creationId xmlns:a16="http://schemas.microsoft.com/office/drawing/2014/main" id="{5894F656-8AA6-44C2-9C31-7AB2B0A0C2CE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" r="38"/>
          <a:stretch>
            <a:fillRect/>
          </a:stretch>
        </p:blipFill>
        <p:spPr/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303E41A-A31D-4DC4-9A3D-30AB0176FDDA}"/>
              </a:ext>
            </a:extLst>
          </p:cNvPr>
          <p:cNvSpPr txBox="1"/>
          <p:nvPr/>
        </p:nvSpPr>
        <p:spPr>
          <a:xfrm>
            <a:off x="6645964" y="4004763"/>
            <a:ext cx="2869095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</a:rPr>
              <a:t>Supervisors: 	Dr. Dragan </a:t>
            </a:r>
            <a:r>
              <a:rPr lang="en-US" sz="1050" dirty="0" err="1">
                <a:solidFill>
                  <a:schemeClr val="bg1"/>
                </a:solidFill>
              </a:rPr>
              <a:t>Bošnački</a:t>
            </a:r>
            <a:endParaRPr lang="en-US" sz="1050" dirty="0">
              <a:solidFill>
                <a:schemeClr val="bg1"/>
              </a:solidFill>
            </a:endParaRPr>
          </a:p>
          <a:p>
            <a:r>
              <a:rPr lang="en-US" sz="1050" dirty="0">
                <a:solidFill>
                  <a:schemeClr val="bg1"/>
                </a:solidFill>
              </a:rPr>
              <a:t>	Dr. Ir. Joaquin Vanschoren</a:t>
            </a:r>
          </a:p>
          <a:p>
            <a:r>
              <a:rPr lang="en-US" sz="1050" dirty="0">
                <a:solidFill>
                  <a:schemeClr val="bg1"/>
                </a:solidFill>
              </a:rPr>
              <a:t>	Prof. Dr. Peter Hilbers</a:t>
            </a:r>
            <a:endParaRPr lang="en-NL" sz="105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1398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1"/>
            <a:r>
              <a:rPr lang="en-US" dirty="0"/>
              <a:t>Filter methods</a:t>
            </a:r>
          </a:p>
          <a:p>
            <a:pPr lvl="1"/>
            <a:endParaRPr lang="en-US" dirty="0"/>
          </a:p>
          <a:p>
            <a:pPr lvl="2"/>
            <a:r>
              <a:rPr lang="en-US" dirty="0"/>
              <a:t>Separate features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3B668656-84A5-4251-9016-FFCECA4C310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4052811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1"/>
            <a:r>
              <a:rPr lang="en-US" dirty="0"/>
              <a:t>Filter methods</a:t>
            </a:r>
          </a:p>
          <a:p>
            <a:pPr lvl="1"/>
            <a:endParaRPr lang="en-US" dirty="0"/>
          </a:p>
          <a:p>
            <a:pPr lvl="2"/>
            <a:r>
              <a:rPr lang="en-US" dirty="0"/>
              <a:t>Separate features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Evaluation function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Selection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Fast and simple</a:t>
            </a:r>
          </a:p>
          <a:p>
            <a:pPr lvl="2"/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24" name="Picture Placeholder 23">
            <a:extLst>
              <a:ext uri="{FF2B5EF4-FFF2-40B4-BE49-F238E27FC236}">
                <a16:creationId xmlns:a16="http://schemas.microsoft.com/office/drawing/2014/main" id="{34946457-4C0E-4D17-A8C8-224CD60EA37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" b="3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580157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1"/>
            <a:r>
              <a:rPr lang="en-US" dirty="0"/>
              <a:t>Wrapper methods</a:t>
            </a:r>
          </a:p>
          <a:p>
            <a:pPr lvl="1"/>
            <a:endParaRPr lang="en-US" dirty="0"/>
          </a:p>
          <a:p>
            <a:pPr lvl="2"/>
            <a:r>
              <a:rPr lang="en-US" dirty="0"/>
              <a:t>Feature sets</a:t>
            </a:r>
          </a:p>
          <a:p>
            <a:pPr lvl="2"/>
            <a:endParaRPr lang="en-US" dirty="0"/>
          </a:p>
          <a:p>
            <a:pPr marL="0" lvl="2" indent="0">
              <a:buNone/>
            </a:pPr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marL="0" lvl="2" indent="0">
              <a:buNone/>
            </a:pPr>
            <a:endParaRPr lang="en-US" dirty="0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441CCFB-5B23-4151-9F55-52B914FE298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287143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1"/>
            <a:r>
              <a:rPr lang="en-US" dirty="0"/>
              <a:t>Wrapper methods</a:t>
            </a:r>
          </a:p>
          <a:p>
            <a:pPr lvl="1"/>
            <a:endParaRPr lang="en-US" dirty="0"/>
          </a:p>
          <a:p>
            <a:pPr lvl="2"/>
            <a:r>
              <a:rPr lang="en-US" dirty="0"/>
              <a:t>Feature sets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Evaluation function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Methods</a:t>
            </a:r>
          </a:p>
          <a:p>
            <a:pPr lvl="3"/>
            <a:r>
              <a:rPr lang="en-US" dirty="0"/>
              <a:t>Forward selection</a:t>
            </a:r>
          </a:p>
          <a:p>
            <a:pPr lvl="3"/>
            <a:r>
              <a:rPr lang="en-US" dirty="0"/>
              <a:t>Backward selection</a:t>
            </a:r>
          </a:p>
          <a:p>
            <a:pPr lvl="3"/>
            <a:r>
              <a:rPr lang="en-US" dirty="0"/>
              <a:t>Combinations</a:t>
            </a:r>
          </a:p>
          <a:p>
            <a:pPr lvl="3"/>
            <a:endParaRPr lang="en-US" dirty="0"/>
          </a:p>
          <a:p>
            <a:pPr lvl="2"/>
            <a:r>
              <a:rPr lang="en-US" dirty="0"/>
              <a:t>Feature dependencies</a:t>
            </a:r>
          </a:p>
          <a:p>
            <a:pPr lvl="3"/>
            <a:endParaRPr lang="en-US" dirty="0"/>
          </a:p>
          <a:p>
            <a:pPr lvl="2"/>
            <a:r>
              <a:rPr lang="en-US" dirty="0"/>
              <a:t>Longer computation time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marL="0" lvl="2" indent="0">
              <a:buNone/>
            </a:pPr>
            <a:endParaRPr lang="en-US" dirty="0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4DD31B82-1587-4061-BCFD-E124A6B8F9D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" b="3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59379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1"/>
            <a:r>
              <a:rPr lang="en-US" dirty="0"/>
              <a:t>Embedded methods</a:t>
            </a:r>
          </a:p>
          <a:p>
            <a:pPr lvl="1"/>
            <a:endParaRPr lang="en-US" dirty="0"/>
          </a:p>
          <a:p>
            <a:pPr lvl="2"/>
            <a:r>
              <a:rPr lang="en-US" dirty="0"/>
              <a:t>Machine learning algorithms</a:t>
            </a:r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marL="0" lvl="2" indent="0">
              <a:buNone/>
            </a:pPr>
            <a:endParaRPr lang="en-US" dirty="0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363DDA0-CE3E-44EC-95EF-5BD53C5B051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3759955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1"/>
            <a:r>
              <a:rPr lang="en-US" dirty="0"/>
              <a:t>Embedded methods</a:t>
            </a:r>
          </a:p>
          <a:p>
            <a:pPr lvl="1"/>
            <a:endParaRPr lang="en-US" dirty="0"/>
          </a:p>
          <a:p>
            <a:pPr lvl="2"/>
            <a:r>
              <a:rPr lang="en-US" dirty="0"/>
              <a:t>Machine learning algorithms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Weights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Selection</a:t>
            </a:r>
          </a:p>
          <a:p>
            <a:pPr lvl="3"/>
            <a:endParaRPr lang="en-US" dirty="0"/>
          </a:p>
          <a:p>
            <a:pPr lvl="2"/>
            <a:r>
              <a:rPr lang="en-US" dirty="0"/>
              <a:t>Low computation time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Some feature dependencies</a:t>
            </a:r>
          </a:p>
          <a:p>
            <a:pPr lvl="3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marL="0" lvl="2" indent="0">
              <a:buNone/>
            </a:pPr>
            <a:endParaRPr lang="en-US" dirty="0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B8C42DE3-82CB-4CE0-A3A7-83B6CA5A4A3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" b="3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245466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 1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Filter methods</a:t>
            </a:r>
          </a:p>
          <a:p>
            <a:pPr lvl="2"/>
            <a:r>
              <a:rPr lang="en-US" dirty="0"/>
              <a:t>Evaluation functions</a:t>
            </a:r>
          </a:p>
          <a:p>
            <a:pPr lvl="3"/>
            <a:r>
              <a:rPr lang="en-US" dirty="0"/>
              <a:t>T-test/ANOVA</a:t>
            </a:r>
          </a:p>
          <a:p>
            <a:pPr lvl="3"/>
            <a:r>
              <a:rPr lang="en-US" dirty="0"/>
              <a:t>Mutual Information</a:t>
            </a:r>
          </a:p>
          <a:p>
            <a:pPr lvl="2"/>
            <a:r>
              <a:rPr lang="en-US" dirty="0"/>
              <a:t>Feature selection</a:t>
            </a:r>
          </a:p>
          <a:p>
            <a:pPr lvl="3"/>
            <a:r>
              <a:rPr lang="en-US" dirty="0"/>
              <a:t>Minimum 1</a:t>
            </a:r>
          </a:p>
          <a:p>
            <a:pPr lvl="3"/>
            <a:r>
              <a:rPr lang="en-US" dirty="0"/>
              <a:t>Maximum 1000</a:t>
            </a:r>
          </a:p>
          <a:p>
            <a:pPr lvl="2"/>
            <a:r>
              <a:rPr lang="en-US" dirty="0"/>
              <a:t>Quality testing</a:t>
            </a:r>
          </a:p>
          <a:p>
            <a:pPr lvl="3"/>
            <a:r>
              <a:rPr lang="en-US" dirty="0"/>
              <a:t>Logistic regression accuracy ([0, 1])</a:t>
            </a:r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6233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sz="half" idx="1"/>
          </p:nvPr>
        </p:nvSpPr>
        <p:spPr>
          <a:xfrm>
            <a:off x="628650" y="626165"/>
            <a:ext cx="2584450" cy="3943454"/>
          </a:xfrm>
        </p:spPr>
        <p:txBody>
          <a:bodyPr/>
          <a:lstStyle/>
          <a:p>
            <a:pPr lvl="1"/>
            <a:r>
              <a:rPr lang="en-US" sz="2000" dirty="0"/>
              <a:t>Experiment 1</a:t>
            </a:r>
          </a:p>
          <a:p>
            <a:pPr lvl="1"/>
            <a:endParaRPr lang="en-US" sz="1800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Evaluation functions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200 features</a:t>
            </a:r>
            <a:endParaRPr lang="en-US" sz="1200" dirty="0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5EFEA6F1-68F0-4A37-89B1-DE9E5534CEB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4" r="2094"/>
          <a:stretch>
            <a:fillRect/>
          </a:stretch>
        </p:blipFill>
        <p:spPr>
          <a:xfrm>
            <a:off x="3286125" y="0"/>
            <a:ext cx="5861050" cy="4568825"/>
          </a:xfrm>
        </p:spPr>
      </p:pic>
    </p:spTree>
    <p:extLst>
      <p:ext uri="{BB962C8B-B14F-4D97-AF65-F5344CB8AC3E}">
        <p14:creationId xmlns:p14="http://schemas.microsoft.com/office/powerpoint/2010/main" val="3595564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jdelijke aanduiding voor inhoud 1"/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pPr lvl="1"/>
                <a:r>
                  <a:rPr lang="en-US" dirty="0" err="1"/>
                  <a:t>FS_score</a:t>
                </a:r>
                <a:endParaRPr lang="en-US" dirty="0"/>
              </a:p>
              <a:p>
                <a:pPr lvl="1"/>
                <a:endParaRPr lang="en-US" dirty="0"/>
              </a:p>
              <a:p>
                <a:pPr lvl="2"/>
                <a:r>
                  <a:rPr lang="en-US" sz="1600" dirty="0"/>
                  <a:t>Combine</a:t>
                </a:r>
              </a:p>
              <a:p>
                <a:pPr lvl="3"/>
                <a:r>
                  <a:rPr lang="en-US" sz="1400" dirty="0"/>
                  <a:t>Prediction score</a:t>
                </a:r>
              </a:p>
              <a:p>
                <a:pPr lvl="3"/>
                <a:r>
                  <a:rPr lang="en-US" sz="1400" dirty="0"/>
                  <a:t>Features preserved</a:t>
                </a:r>
              </a:p>
              <a:p>
                <a:pPr lvl="3"/>
                <a:endParaRPr lang="en-US" sz="1400" dirty="0"/>
              </a:p>
              <a:p>
                <a:pPr lvl="2"/>
                <a:r>
                  <a:rPr lang="en-US" sz="1600" dirty="0"/>
                  <a:t>Correction factor</a:t>
                </a:r>
              </a:p>
              <a:p>
                <a:pPr lvl="3"/>
                <a:endParaRPr lang="en-US" sz="1400" dirty="0"/>
              </a:p>
              <a:p>
                <a:pPr lvl="3"/>
                <a:endParaRPr lang="en-US" sz="1400" dirty="0"/>
              </a:p>
              <a:p>
                <a:pPr lvl="3"/>
                <a:endParaRPr lang="en-US" sz="1400" dirty="0"/>
              </a:p>
              <a:p>
                <a:pPr lvl="3"/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1400" dirty="0"/>
                  <a:t>=0.99</a:t>
                </a:r>
                <a:endParaRPr lang="en-US" sz="1400" dirty="0">
                  <a:latin typeface="Cambria Math" panose="02040503050406030204" pitchFamily="18" charset="0"/>
                </a:endParaRPr>
              </a:p>
              <a:p>
                <a:pPr lvl="3"/>
                <a:r>
                  <a:rPr lang="en-US" sz="1400" dirty="0">
                    <a:latin typeface="Cambria Math" panose="02040503050406030204" pitchFamily="18" charset="0"/>
                  </a:rPr>
                  <a:t>Optimum</a:t>
                </a:r>
              </a:p>
              <a:p>
                <a:pPr lvl="3"/>
                <a:endParaRPr lang="en-US" dirty="0"/>
              </a:p>
            </p:txBody>
          </p:sp>
        </mc:Choice>
        <mc:Fallback xmlns="">
          <p:sp>
            <p:nvSpPr>
              <p:cNvPr id="2" name="Tijdelijke aanduiding voor inhoud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 rotWithShape="1">
                <a:blip r:embed="rId3"/>
                <a:stretch>
                  <a:fillRect l="-4061" t="-3555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18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067FFC2-4C74-4200-9301-ACE410AB6139}"/>
                  </a:ext>
                </a:extLst>
              </p:cNvPr>
              <p:cNvSpPr txBox="1"/>
              <p:nvPr/>
            </p:nvSpPr>
            <p:spPr>
              <a:xfrm>
                <a:off x="88900" y="2590800"/>
                <a:ext cx="3109184" cy="2846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𝐹𝑆</m:t>
                      </m:r>
                      <m:r>
                        <m:rPr>
                          <m:lit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𝑠𝑐𝑜𝑟𝑒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𝑠𝑐𝑜𝑟𝑒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∗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#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𝑓𝑒𝑎𝑡𝑢𝑟𝑒𝑠</m:t>
                          </m:r>
                        </m:sup>
                      </m:sSup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067FFC2-4C74-4200-9301-ACE410AB61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00" y="2590800"/>
                <a:ext cx="3109184" cy="284630"/>
              </a:xfrm>
              <a:prstGeom prst="rect">
                <a:avLst/>
              </a:prstGeom>
              <a:blipFill>
                <a:blip r:embed="rId4"/>
                <a:stretch>
                  <a:fillRect l="-1373" t="-6383" r="-980" b="-34043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Picture Placeholder 19">
            <a:extLst>
              <a:ext uri="{FF2B5EF4-FFF2-40B4-BE49-F238E27FC236}">
                <a16:creationId xmlns:a16="http://schemas.microsoft.com/office/drawing/2014/main" id="{EE120868-3899-40A3-8962-2AE3C88581C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9" r="1959"/>
          <a:stretch>
            <a:fillRect/>
          </a:stretch>
        </p:blipFill>
        <p:spPr>
          <a:xfrm>
            <a:off x="3294063" y="0"/>
            <a:ext cx="5853112" cy="4568825"/>
          </a:xfrm>
        </p:spPr>
      </p:pic>
    </p:spTree>
    <p:extLst>
      <p:ext uri="{BB962C8B-B14F-4D97-AF65-F5344CB8AC3E}">
        <p14:creationId xmlns:p14="http://schemas.microsoft.com/office/powerpoint/2010/main" val="1231076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 2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Feature selection methods quality</a:t>
            </a:r>
          </a:p>
          <a:p>
            <a:pPr lvl="2"/>
            <a:r>
              <a:rPr lang="en-US" dirty="0"/>
              <a:t>Quality testing</a:t>
            </a:r>
          </a:p>
          <a:p>
            <a:pPr lvl="3"/>
            <a:r>
              <a:rPr lang="en-US" dirty="0"/>
              <a:t>FS score</a:t>
            </a:r>
          </a:p>
          <a:p>
            <a:pPr lvl="3"/>
            <a:r>
              <a:rPr lang="en-US" dirty="0"/>
              <a:t>Logistic regression accuracy</a:t>
            </a:r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2"/>
            <a:endParaRPr lang="en-US" dirty="0"/>
          </a:p>
          <a:p>
            <a:pPr marL="0" lvl="2" indent="0">
              <a:buNone/>
            </a:pPr>
            <a:endParaRPr lang="en-US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3796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r>
              <a:rPr lang="en-US" dirty="0"/>
              <a:t>Introduction</a:t>
            </a:r>
          </a:p>
          <a:p>
            <a:pPr lvl="3"/>
            <a:r>
              <a:rPr lang="en-US" dirty="0"/>
              <a:t>Research questions</a:t>
            </a:r>
          </a:p>
          <a:p>
            <a:pPr lvl="2"/>
            <a:r>
              <a:rPr lang="en-US" dirty="0"/>
              <a:t>Project specifications</a:t>
            </a:r>
          </a:p>
          <a:p>
            <a:pPr lvl="2"/>
            <a:r>
              <a:rPr lang="en-US" dirty="0"/>
              <a:t>Research lines</a:t>
            </a:r>
          </a:p>
          <a:p>
            <a:pPr lvl="3"/>
            <a:r>
              <a:rPr lang="en-US" dirty="0"/>
              <a:t>Feature selection</a:t>
            </a:r>
          </a:p>
          <a:p>
            <a:pPr lvl="3"/>
            <a:r>
              <a:rPr lang="en-US" dirty="0"/>
              <a:t>Missing value handling</a:t>
            </a:r>
          </a:p>
          <a:p>
            <a:pPr lvl="3"/>
            <a:r>
              <a:rPr lang="en-US" dirty="0"/>
              <a:t>Dataset exploration</a:t>
            </a:r>
          </a:p>
          <a:p>
            <a:pPr lvl="2"/>
            <a:r>
              <a:rPr lang="en-US" dirty="0"/>
              <a:t>Framework</a:t>
            </a:r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1833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sz="half" idx="1"/>
          </p:nvPr>
        </p:nvSpPr>
        <p:spPr>
          <a:xfrm>
            <a:off x="628650" y="626165"/>
            <a:ext cx="2584450" cy="3943454"/>
          </a:xfrm>
        </p:spPr>
        <p:txBody>
          <a:bodyPr/>
          <a:lstStyle/>
          <a:p>
            <a:pPr lvl="1"/>
            <a:r>
              <a:rPr lang="en-US" sz="2000" dirty="0"/>
              <a:t>Experiment 2</a:t>
            </a:r>
          </a:p>
          <a:p>
            <a:pPr lvl="1"/>
            <a:endParaRPr lang="en-US" sz="2000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Filter methods faster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Wrapper methods better</a:t>
            </a:r>
            <a:endParaRPr lang="en-US" sz="1200" dirty="0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18" name="Picture Placeholder 17">
            <a:extLst>
              <a:ext uri="{FF2B5EF4-FFF2-40B4-BE49-F238E27FC236}">
                <a16:creationId xmlns:a16="http://schemas.microsoft.com/office/drawing/2014/main" id="{913F86F7-346B-4420-A116-DFD1C1B42F2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" r="270"/>
          <a:stretch>
            <a:fillRect/>
          </a:stretch>
        </p:blipFill>
        <p:spPr>
          <a:xfrm>
            <a:off x="3154363" y="0"/>
            <a:ext cx="5992812" cy="4568825"/>
          </a:xfrm>
        </p:spPr>
      </p:pic>
    </p:spTree>
    <p:extLst>
      <p:ext uri="{BB962C8B-B14F-4D97-AF65-F5344CB8AC3E}">
        <p14:creationId xmlns:p14="http://schemas.microsoft.com/office/powerpoint/2010/main" val="4051870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 3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Automated machine learning</a:t>
            </a:r>
          </a:p>
          <a:p>
            <a:pPr lvl="2"/>
            <a:r>
              <a:rPr lang="en-US" dirty="0"/>
              <a:t>Search for best analysis</a:t>
            </a:r>
          </a:p>
          <a:p>
            <a:pPr lvl="2"/>
            <a:r>
              <a:rPr lang="en-US" dirty="0"/>
              <a:t>Tree-based Pipeline Optimization Tool (TPOT)</a:t>
            </a:r>
          </a:p>
          <a:p>
            <a:pPr lvl="3"/>
            <a:r>
              <a:rPr lang="en-US" dirty="0"/>
              <a:t>Implements automated machine learning</a:t>
            </a:r>
          </a:p>
          <a:p>
            <a:pPr lvl="3"/>
            <a:r>
              <a:rPr lang="en-US" dirty="0"/>
              <a:t>Sub-optimal for feature selection</a:t>
            </a:r>
          </a:p>
          <a:p>
            <a:pPr lvl="2"/>
            <a:r>
              <a:rPr lang="en-US" dirty="0" err="1"/>
              <a:t>FS_accuracy</a:t>
            </a:r>
            <a:endParaRPr lang="en-US" dirty="0"/>
          </a:p>
          <a:p>
            <a:pPr lvl="3"/>
            <a:r>
              <a:rPr lang="en-US" dirty="0" err="1"/>
              <a:t>FS_score</a:t>
            </a:r>
            <a:endParaRPr lang="en-US" dirty="0"/>
          </a:p>
          <a:p>
            <a:pPr lvl="3"/>
            <a:r>
              <a:rPr lang="en-US" dirty="0"/>
              <a:t>Accuracy</a:t>
            </a:r>
          </a:p>
          <a:p>
            <a:pPr lvl="2"/>
            <a:r>
              <a:rPr lang="en-US" dirty="0"/>
              <a:t>2 Additions</a:t>
            </a:r>
          </a:p>
          <a:p>
            <a:pPr lvl="3"/>
            <a:r>
              <a:rPr lang="en-US" dirty="0"/>
              <a:t>Bias towards feature selection</a:t>
            </a:r>
          </a:p>
          <a:p>
            <a:pPr lvl="3"/>
            <a:r>
              <a:rPr lang="en-US" dirty="0"/>
              <a:t>New set feature selection algorithms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8941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sz="half" idx="1"/>
          </p:nvPr>
        </p:nvSpPr>
        <p:spPr>
          <a:xfrm>
            <a:off x="628650" y="626165"/>
            <a:ext cx="2584450" cy="3943454"/>
          </a:xfrm>
        </p:spPr>
        <p:txBody>
          <a:bodyPr/>
          <a:lstStyle/>
          <a:p>
            <a:pPr lvl="1"/>
            <a:r>
              <a:rPr lang="en-US" sz="2000" dirty="0"/>
              <a:t>Experiment 3</a:t>
            </a:r>
          </a:p>
          <a:p>
            <a:pPr marL="545400" lvl="2" indent="-342900"/>
            <a:endParaRPr lang="en-US" sz="1200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400" dirty="0"/>
              <a:t>Improved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400" dirty="0"/>
              <a:t>Microarray both best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400" dirty="0"/>
              <a:t>Mass spectrometry debatable</a:t>
            </a:r>
            <a:endParaRPr lang="en-US" sz="1500" dirty="0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434C3D1-DBAB-439F-9F08-E194B8BF7F98}"/>
              </a:ext>
            </a:extLst>
          </p:cNvPr>
          <p:cNvSpPr txBox="1"/>
          <p:nvPr/>
        </p:nvSpPr>
        <p:spPr>
          <a:xfrm>
            <a:off x="549966" y="3147729"/>
            <a:ext cx="2736160" cy="13696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lvl="1"/>
            <a:r>
              <a:rPr lang="en-US" sz="1700" dirty="0"/>
              <a:t>Legend</a:t>
            </a:r>
          </a:p>
          <a:p>
            <a:pPr marL="545400" lvl="2" indent="-34290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2A7DB8"/>
                </a:solidFill>
              </a:rPr>
              <a:t>Blue  </a:t>
            </a:r>
            <a:r>
              <a:rPr lang="en-US" sz="1200" dirty="0"/>
              <a:t>     No addition </a:t>
            </a:r>
          </a:p>
          <a:p>
            <a:pPr marL="545400" lvl="2" indent="-34290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FF8A24"/>
                </a:solidFill>
              </a:rPr>
              <a:t>Orange </a:t>
            </a:r>
            <a:r>
              <a:rPr lang="en-US" sz="1200" dirty="0"/>
              <a:t> New algorithms</a:t>
            </a:r>
          </a:p>
          <a:p>
            <a:pPr marL="545400" lvl="2" indent="-34290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3AA63A"/>
                </a:solidFill>
              </a:rPr>
              <a:t>Green </a:t>
            </a:r>
            <a:r>
              <a:rPr lang="en-US" sz="1200" dirty="0"/>
              <a:t>   Feature selection bias </a:t>
            </a:r>
          </a:p>
          <a:p>
            <a:pPr marL="545400" lvl="2" indent="-34290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E36C6D"/>
                </a:solidFill>
              </a:rPr>
              <a:t>Red  </a:t>
            </a:r>
            <a:r>
              <a:rPr lang="en-US" sz="1200" dirty="0"/>
              <a:t>      Both additions</a:t>
            </a:r>
          </a:p>
          <a:p>
            <a:endParaRPr lang="en-NL" dirty="0"/>
          </a:p>
        </p:txBody>
      </p:sp>
      <p:pic>
        <p:nvPicPr>
          <p:cNvPr id="34" name="Picture Placeholder 33">
            <a:extLst>
              <a:ext uri="{FF2B5EF4-FFF2-40B4-BE49-F238E27FC236}">
                <a16:creationId xmlns:a16="http://schemas.microsoft.com/office/drawing/2014/main" id="{0EAF43B3-012B-4BB5-8718-BC48EF48A06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1" r="2131"/>
          <a:stretch>
            <a:fillRect/>
          </a:stretch>
        </p:blipFill>
        <p:spPr>
          <a:xfrm>
            <a:off x="3365500" y="0"/>
            <a:ext cx="5781675" cy="4568825"/>
          </a:xfrm>
        </p:spPr>
      </p:pic>
    </p:spTree>
    <p:extLst>
      <p:ext uri="{BB962C8B-B14F-4D97-AF65-F5344CB8AC3E}">
        <p14:creationId xmlns:p14="http://schemas.microsoft.com/office/powerpoint/2010/main" val="3244114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Missing Value Handling</a:t>
            </a:r>
          </a:p>
        </p:txBody>
      </p:sp>
    </p:spTree>
    <p:extLst>
      <p:ext uri="{BB962C8B-B14F-4D97-AF65-F5344CB8AC3E}">
        <p14:creationId xmlns:p14="http://schemas.microsoft.com/office/powerpoint/2010/main" val="483525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Missing Value Handling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7F07EC1-CBD4-4FED-8310-2B01392EDE2E}"/>
              </a:ext>
            </a:extLst>
          </p:cNvPr>
          <p:cNvSpPr/>
          <p:nvPr/>
        </p:nvSpPr>
        <p:spPr>
          <a:xfrm>
            <a:off x="129540" y="2317750"/>
            <a:ext cx="8336280" cy="2369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1600" dirty="0"/>
              <a:t>Missing value handling methods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List Deletion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Single imputation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Multiple imputation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Datasets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Clinical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Survey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113CDFE-B91E-4B21-BE2F-1C332B152B01}"/>
              </a:ext>
            </a:extLst>
          </p:cNvPr>
          <p:cNvSpPr/>
          <p:nvPr/>
        </p:nvSpPr>
        <p:spPr>
          <a:xfrm>
            <a:off x="-390785" y="1786596"/>
            <a:ext cx="948855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2"/>
            <a:r>
              <a:rPr lang="en-US" sz="1400" dirty="0">
                <a:solidFill>
                  <a:schemeClr val="bg1"/>
                </a:solidFill>
              </a:rPr>
              <a:t>What missing value handling methods show the best performance and as such should be added to the framework?</a:t>
            </a:r>
          </a:p>
        </p:txBody>
      </p:sp>
    </p:spTree>
    <p:extLst>
      <p:ext uri="{BB962C8B-B14F-4D97-AF65-F5344CB8AC3E}">
        <p14:creationId xmlns:p14="http://schemas.microsoft.com/office/powerpoint/2010/main" val="2566603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1"/>
            <a:r>
              <a:rPr lang="en-US" dirty="0"/>
              <a:t>List deletion</a:t>
            </a:r>
          </a:p>
          <a:p>
            <a:pPr lvl="1"/>
            <a:endParaRPr lang="en-US" dirty="0"/>
          </a:p>
          <a:p>
            <a:pPr lvl="2"/>
            <a:r>
              <a:rPr lang="en-US" dirty="0"/>
              <a:t>Available Case Analysis (ACA)</a:t>
            </a:r>
          </a:p>
          <a:p>
            <a:pPr lvl="2"/>
            <a:r>
              <a:rPr lang="en-US" dirty="0"/>
              <a:t>Complete Case Analysis (CCA)</a:t>
            </a:r>
          </a:p>
          <a:p>
            <a:pPr lvl="3"/>
            <a:r>
              <a:rPr lang="en-US" dirty="0"/>
              <a:t>Weighted Case Analysis (WCA)</a:t>
            </a:r>
          </a:p>
          <a:p>
            <a:pPr lvl="2"/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17" name="Picture Placeholder 16">
            <a:extLst>
              <a:ext uri="{FF2B5EF4-FFF2-40B4-BE49-F238E27FC236}">
                <a16:creationId xmlns:a16="http://schemas.microsoft.com/office/drawing/2014/main" id="{CEC63FA9-38F4-42F5-859C-B1A2605280F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" b="35"/>
          <a:stretch>
            <a:fillRect/>
          </a:stretch>
        </p:blipFill>
        <p:spPr/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4CFE09F-4F01-4173-A334-BC0F8D73F3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4483" y="-2382"/>
            <a:ext cx="4572000" cy="4572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7E18448-0A02-4ED4-9355-F3BF3BE200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9518" y="3025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903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1"/>
            <a:r>
              <a:rPr lang="en-US" dirty="0"/>
              <a:t>Single imputation</a:t>
            </a:r>
          </a:p>
          <a:p>
            <a:pPr lvl="1"/>
            <a:endParaRPr lang="en-US" dirty="0"/>
          </a:p>
          <a:p>
            <a:pPr lvl="2"/>
            <a:r>
              <a:rPr lang="en-US" dirty="0"/>
              <a:t>Mean imputation</a:t>
            </a:r>
          </a:p>
          <a:p>
            <a:pPr lvl="3"/>
            <a:r>
              <a:rPr lang="en-US" dirty="0"/>
              <a:t>Median</a:t>
            </a:r>
          </a:p>
          <a:p>
            <a:pPr lvl="3"/>
            <a:r>
              <a:rPr lang="en-US" dirty="0"/>
              <a:t>Mode</a:t>
            </a:r>
          </a:p>
          <a:p>
            <a:pPr lvl="2"/>
            <a:r>
              <a:rPr lang="en-US" dirty="0"/>
              <a:t>Hot deck imputation</a:t>
            </a:r>
          </a:p>
          <a:p>
            <a:pPr lvl="3"/>
            <a:endParaRPr lang="en-US" dirty="0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F1522452-6DEC-4D43-A5B6-5B5942CC3E3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" b="35"/>
          <a:stretch>
            <a:fillRect/>
          </a:stretch>
        </p:blipFill>
        <p:spPr/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9DDE8C4-FA5F-472E-A120-E3AE72D176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9518" y="-2382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943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13004A78-321D-4C4B-9C16-07E8245A14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9518" y="-2382"/>
            <a:ext cx="4574482" cy="4574482"/>
          </a:xfrm>
          <a:prstGeom prst="rect">
            <a:avLst/>
          </a:prstGeom>
        </p:spPr>
      </p:pic>
      <p:sp>
        <p:nvSpPr>
          <p:cNvPr id="2" name="Tijdelijke aanduiding voor inhoud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1"/>
            <a:r>
              <a:rPr lang="en-US" dirty="0"/>
              <a:t>Single imputation</a:t>
            </a:r>
          </a:p>
          <a:p>
            <a:pPr lvl="1"/>
            <a:endParaRPr lang="en-US" dirty="0"/>
          </a:p>
          <a:p>
            <a:pPr lvl="2"/>
            <a:r>
              <a:rPr lang="en-US" dirty="0"/>
              <a:t>Mean imputation</a:t>
            </a:r>
          </a:p>
          <a:p>
            <a:pPr lvl="3"/>
            <a:r>
              <a:rPr lang="en-US" dirty="0"/>
              <a:t>Median</a:t>
            </a:r>
          </a:p>
          <a:p>
            <a:pPr lvl="3"/>
            <a:r>
              <a:rPr lang="en-US" dirty="0"/>
              <a:t>Mode</a:t>
            </a:r>
          </a:p>
          <a:p>
            <a:pPr lvl="2"/>
            <a:r>
              <a:rPr lang="en-US" dirty="0"/>
              <a:t>Hot deck imputation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Advanced imputation</a:t>
            </a:r>
          </a:p>
          <a:p>
            <a:pPr lvl="3"/>
            <a:r>
              <a:rPr lang="en-US" dirty="0"/>
              <a:t>Regression imputation</a:t>
            </a:r>
          </a:p>
          <a:p>
            <a:pPr lvl="3"/>
            <a:r>
              <a:rPr lang="en-US" dirty="0"/>
              <a:t>Nearest </a:t>
            </a:r>
            <a:r>
              <a:rPr lang="en-US" dirty="0" err="1"/>
              <a:t>neighbour</a:t>
            </a:r>
            <a:r>
              <a:rPr lang="en-US" dirty="0"/>
              <a:t> imputation (</a:t>
            </a:r>
            <a:r>
              <a:rPr lang="en-US" dirty="0" err="1"/>
              <a:t>kNN</a:t>
            </a:r>
            <a:r>
              <a:rPr lang="en-US" dirty="0"/>
              <a:t>)</a:t>
            </a:r>
          </a:p>
          <a:p>
            <a:pPr lvl="2"/>
            <a:endParaRPr lang="en-US" dirty="0"/>
          </a:p>
          <a:p>
            <a:pPr lvl="3"/>
            <a:endParaRPr lang="en-US" dirty="0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D0B7CCBE-AB2C-4F92-9F44-1932B3C35CB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2243758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1"/>
            <a:r>
              <a:rPr lang="en-US" dirty="0"/>
              <a:t>Multiple Imputation</a:t>
            </a:r>
          </a:p>
          <a:p>
            <a:pPr lvl="1"/>
            <a:endParaRPr lang="en-US" dirty="0"/>
          </a:p>
          <a:p>
            <a:pPr lvl="2"/>
            <a:r>
              <a:rPr lang="en-US" dirty="0"/>
              <a:t>Multiple datasets</a:t>
            </a:r>
          </a:p>
          <a:p>
            <a:pPr lvl="2"/>
            <a:r>
              <a:rPr lang="en-US" dirty="0"/>
              <a:t>Multiple Imputation Chained Equations (MICE)</a:t>
            </a:r>
          </a:p>
          <a:p>
            <a:pPr lvl="2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25" name="Picture Placeholder 24">
            <a:extLst>
              <a:ext uri="{FF2B5EF4-FFF2-40B4-BE49-F238E27FC236}">
                <a16:creationId xmlns:a16="http://schemas.microsoft.com/office/drawing/2014/main" id="{150DB12D-814F-454A-BEB8-0D6D4FFCCBD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" b="3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447039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 1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Feature distributions</a:t>
            </a:r>
          </a:p>
          <a:p>
            <a:pPr lvl="3"/>
            <a:r>
              <a:rPr lang="en-US" dirty="0"/>
              <a:t>Mean</a:t>
            </a:r>
          </a:p>
          <a:p>
            <a:pPr lvl="3"/>
            <a:r>
              <a:rPr lang="en-US" dirty="0"/>
              <a:t>Standard deviation</a:t>
            </a:r>
          </a:p>
          <a:p>
            <a:pPr lvl="3"/>
            <a:r>
              <a:rPr lang="en-US" dirty="0"/>
              <a:t>Similarity  T-test</a:t>
            </a:r>
          </a:p>
          <a:p>
            <a:pPr lvl="2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113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1"/>
            <a:r>
              <a:rPr lang="en-US" dirty="0"/>
              <a:t>Introduction</a:t>
            </a:r>
          </a:p>
          <a:p>
            <a:pPr lvl="1"/>
            <a:endParaRPr lang="en-US" dirty="0"/>
          </a:p>
          <a:p>
            <a:pPr lvl="2"/>
            <a:r>
              <a:rPr lang="en-US" dirty="0"/>
              <a:t>Biomedical data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Processing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Analysis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Framework</a:t>
            </a:r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3</a:t>
            </a:fld>
            <a:endParaRPr lang="en-US" dirty="0"/>
          </a:p>
        </p:txBody>
      </p:sp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068FFCBE-52C8-4A19-AA12-1E9BBB052EF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88074122"/>
              </p:ext>
            </p:extLst>
          </p:nvPr>
        </p:nvGraphicFramePr>
        <p:xfrm>
          <a:off x="7029782" y="-25928"/>
          <a:ext cx="2082800" cy="163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9" r:id="rId4" imgW="2082240" imgH="1638000" progId="">
                  <p:embed/>
                </p:oleObj>
              </mc:Choice>
              <mc:Fallback>
                <p:oleObj r:id="rId4" imgW="2082240" imgH="163800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029782" y="-25928"/>
                        <a:ext cx="2082800" cy="1638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Placeholder 20">
            <a:extLst>
              <a:ext uri="{FF2B5EF4-FFF2-40B4-BE49-F238E27FC236}">
                <a16:creationId xmlns:a16="http://schemas.microsoft.com/office/drawing/2014/main" id="{1A079B8A-FF1D-448F-B6CB-37E64C67DA0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98" b="1998"/>
          <a:stretch>
            <a:fillRect/>
          </a:stretch>
        </p:blipFill>
        <p:spPr>
          <a:xfrm>
            <a:off x="4915352" y="88188"/>
            <a:ext cx="2754561" cy="2753126"/>
          </a:xfrm>
          <a:prstGeom prst="rect">
            <a:avLst/>
          </a:prstGeom>
        </p:spPr>
      </p:pic>
      <p:pic>
        <p:nvPicPr>
          <p:cNvPr id="6" name="Picture Placeholder 12">
            <a:extLst>
              <a:ext uri="{FF2B5EF4-FFF2-40B4-BE49-F238E27FC236}">
                <a16:creationId xmlns:a16="http://schemas.microsoft.com/office/drawing/2014/main" id="{280902A1-702B-44E6-A64D-ED345AAE088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" b="35"/>
          <a:stretch>
            <a:fillRect/>
          </a:stretch>
        </p:blipFill>
        <p:spPr>
          <a:xfrm>
            <a:off x="6075462" y="1515143"/>
            <a:ext cx="3054790" cy="3053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144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sz="half" idx="1"/>
          </p:nvPr>
        </p:nvSpPr>
        <p:spPr>
          <a:xfrm>
            <a:off x="628650" y="626165"/>
            <a:ext cx="2584450" cy="3943454"/>
          </a:xfrm>
        </p:spPr>
        <p:txBody>
          <a:bodyPr/>
          <a:lstStyle/>
          <a:p>
            <a:pPr lvl="1"/>
            <a:r>
              <a:rPr lang="en-US" sz="2000" dirty="0"/>
              <a:t>Experiment 1</a:t>
            </a:r>
          </a:p>
          <a:p>
            <a:pPr lvl="1"/>
            <a:endParaRPr lang="en-US" sz="1800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&gt;15% missing values removed</a:t>
            </a:r>
            <a:endParaRPr lang="en-US" sz="1400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List deletion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Mean and hot deck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Regression and </a:t>
            </a:r>
            <a:r>
              <a:rPr lang="en-US" sz="1600" dirty="0" err="1"/>
              <a:t>kNN</a:t>
            </a:r>
            <a:endParaRPr lang="en-US" sz="1600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MICE</a:t>
            </a:r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C736E7F6-8259-4064-BEA2-E8F04FEA5E7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4" r="93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30085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 2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Missing value handling quality</a:t>
            </a:r>
          </a:p>
          <a:p>
            <a:pPr lvl="2"/>
            <a:r>
              <a:rPr lang="en-US" dirty="0"/>
              <a:t>&gt;15% missing values removed</a:t>
            </a:r>
          </a:p>
          <a:p>
            <a:pPr lvl="2"/>
            <a:r>
              <a:rPr lang="en-US" dirty="0"/>
              <a:t>Quality output</a:t>
            </a:r>
          </a:p>
          <a:p>
            <a:pPr lvl="3"/>
            <a:r>
              <a:rPr lang="en-US" dirty="0"/>
              <a:t>Logistic regression F1-score</a:t>
            </a:r>
          </a:p>
          <a:p>
            <a:pPr lvl="2"/>
            <a:endParaRPr lang="en-US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0480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sz="half" idx="1"/>
          </p:nvPr>
        </p:nvSpPr>
        <p:spPr>
          <a:xfrm>
            <a:off x="628650" y="626165"/>
            <a:ext cx="1943100" cy="3943454"/>
          </a:xfrm>
        </p:spPr>
        <p:txBody>
          <a:bodyPr/>
          <a:lstStyle/>
          <a:p>
            <a:pPr lvl="1"/>
            <a:r>
              <a:rPr lang="en-US" sz="2000" dirty="0"/>
              <a:t>Experiment 2</a:t>
            </a:r>
          </a:p>
          <a:p>
            <a:pPr lvl="1"/>
            <a:endParaRPr lang="en-US" sz="1800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List Deletion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Mean Imputation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Regression</a:t>
            </a:r>
            <a:r>
              <a:rPr lang="en-US" sz="1400" dirty="0"/>
              <a:t>, </a:t>
            </a:r>
            <a:r>
              <a:rPr lang="en-US" sz="1400" dirty="0" err="1"/>
              <a:t>kNN</a:t>
            </a:r>
            <a:r>
              <a:rPr lang="en-US" sz="1400" dirty="0"/>
              <a:t> and MICE</a:t>
            </a:r>
            <a:endParaRPr lang="en-US" sz="1600" dirty="0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61" name="Picture Placeholder 60">
            <a:extLst>
              <a:ext uri="{FF2B5EF4-FFF2-40B4-BE49-F238E27FC236}">
                <a16:creationId xmlns:a16="http://schemas.microsoft.com/office/drawing/2014/main" id="{86FD0AFA-F1D7-41A4-BD2C-982CC303F4F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05" r="11705"/>
          <a:stretch>
            <a:fillRect/>
          </a:stretch>
        </p:blipFill>
        <p:spPr/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B5EC9D02-B8EB-4910-BC79-6674E57BEE6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1350" y="-1"/>
            <a:ext cx="5962650" cy="45636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8282295-1865-4006-A281-AFB49B0EE78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8866" y="-1"/>
            <a:ext cx="5965133" cy="4565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649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 exploration</a:t>
            </a:r>
          </a:p>
        </p:txBody>
      </p:sp>
    </p:spTree>
    <p:extLst>
      <p:ext uri="{BB962C8B-B14F-4D97-AF65-F5344CB8AC3E}">
        <p14:creationId xmlns:p14="http://schemas.microsoft.com/office/powerpoint/2010/main" val="2678957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 exploration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7F07EC1-CBD4-4FED-8310-2B01392EDE2E}"/>
              </a:ext>
            </a:extLst>
          </p:cNvPr>
          <p:cNvSpPr/>
          <p:nvPr/>
        </p:nvSpPr>
        <p:spPr>
          <a:xfrm>
            <a:off x="129540" y="2317750"/>
            <a:ext cx="833628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1600" dirty="0"/>
              <a:t>Exploration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Dataset issues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Meta-features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Package </a:t>
            </a:r>
            <a:r>
              <a:rPr lang="en-US" sz="1600" i="1" dirty="0" err="1"/>
              <a:t>metalearn</a:t>
            </a:r>
            <a:endParaRPr lang="en-US" sz="1600" i="1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lvl="1"/>
            <a:r>
              <a:rPr lang="en-US" dirty="0"/>
              <a:t>Datasets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Clinical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Mass spectrometry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52C4073-D01F-4DDA-8067-8CE4A6D0941B}"/>
              </a:ext>
            </a:extLst>
          </p:cNvPr>
          <p:cNvSpPr/>
          <p:nvPr/>
        </p:nvSpPr>
        <p:spPr>
          <a:xfrm>
            <a:off x="-371061" y="1748135"/>
            <a:ext cx="7235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2"/>
            <a:r>
              <a:rPr lang="en-US" sz="1400" dirty="0">
                <a:solidFill>
                  <a:schemeClr val="bg1"/>
                </a:solidFill>
              </a:rPr>
              <a:t>Which initial analyses help find suitable preprocessing and data analysis algorithms?</a:t>
            </a:r>
          </a:p>
        </p:txBody>
      </p:sp>
    </p:spTree>
    <p:extLst>
      <p:ext uri="{BB962C8B-B14F-4D97-AF65-F5344CB8AC3E}">
        <p14:creationId xmlns:p14="http://schemas.microsoft.com/office/powerpoint/2010/main" val="2704156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1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Dataset exploration with package </a:t>
            </a:r>
            <a:r>
              <a:rPr lang="en-US" i="1" dirty="0" err="1"/>
              <a:t>metalearn</a:t>
            </a:r>
            <a:endParaRPr lang="en-US" dirty="0"/>
          </a:p>
          <a:p>
            <a:pPr lvl="2"/>
            <a:r>
              <a:rPr lang="en-US" dirty="0"/>
              <a:t>Issues &lt;&gt; meta-features</a:t>
            </a:r>
          </a:p>
          <a:p>
            <a:pPr lvl="2"/>
            <a:endParaRPr lang="en-US" dirty="0"/>
          </a:p>
          <a:p>
            <a:pPr marL="0" lvl="2" indent="0">
              <a:buNone/>
            </a:pPr>
            <a:r>
              <a:rPr lang="en-US" b="1" dirty="0"/>
              <a:t>Result</a:t>
            </a:r>
          </a:p>
          <a:p>
            <a:pPr lvl="2"/>
            <a:r>
              <a:rPr lang="en-US" dirty="0"/>
              <a:t>Issues recognizable</a:t>
            </a:r>
          </a:p>
          <a:p>
            <a:pPr lvl="3"/>
            <a:r>
              <a:rPr lang="en-US" dirty="0"/>
              <a:t>Multicollinearity</a:t>
            </a:r>
          </a:p>
          <a:p>
            <a:pPr lvl="3"/>
            <a:r>
              <a:rPr lang="en-US" dirty="0"/>
              <a:t>Feature irrelevance</a:t>
            </a:r>
          </a:p>
          <a:p>
            <a:pPr lvl="2"/>
            <a:r>
              <a:rPr lang="en-US" dirty="0"/>
              <a:t>Needs clarification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9251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2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Dataset exploration with </a:t>
            </a:r>
            <a:r>
              <a:rPr lang="en-US" i="1" dirty="0" err="1"/>
              <a:t>metalearn</a:t>
            </a:r>
            <a:endParaRPr lang="en-US" dirty="0"/>
          </a:p>
          <a:p>
            <a:pPr lvl="2"/>
            <a:r>
              <a:rPr lang="en-US" i="1" dirty="0" err="1"/>
              <a:t>Metalearn</a:t>
            </a:r>
            <a:r>
              <a:rPr lang="en-US" i="1" dirty="0"/>
              <a:t> </a:t>
            </a:r>
            <a:r>
              <a:rPr lang="en-US" dirty="0"/>
              <a:t>addition</a:t>
            </a:r>
            <a:endParaRPr lang="en-US" i="1" dirty="0"/>
          </a:p>
          <a:p>
            <a:pPr lvl="3"/>
            <a:r>
              <a:rPr lang="en-US" dirty="0"/>
              <a:t>Added meta-features</a:t>
            </a:r>
          </a:p>
          <a:p>
            <a:pPr lvl="3"/>
            <a:r>
              <a:rPr lang="en-US" dirty="0"/>
              <a:t>Outlier detection</a:t>
            </a:r>
          </a:p>
          <a:p>
            <a:pPr lvl="3"/>
            <a:r>
              <a:rPr lang="en-US" dirty="0"/>
              <a:t>Plots</a:t>
            </a:r>
          </a:p>
          <a:p>
            <a:pPr lvl="2"/>
            <a:endParaRPr lang="en-US" dirty="0"/>
          </a:p>
          <a:p>
            <a:pPr marL="0" lvl="2" indent="0">
              <a:buNone/>
            </a:pPr>
            <a:r>
              <a:rPr lang="en-US" b="1" dirty="0"/>
              <a:t>Results</a:t>
            </a:r>
          </a:p>
          <a:p>
            <a:pPr lvl="2"/>
            <a:r>
              <a:rPr lang="en-US" dirty="0"/>
              <a:t>All issues explained</a:t>
            </a:r>
          </a:p>
          <a:p>
            <a:pPr lvl="2"/>
            <a:r>
              <a:rPr lang="en-US" dirty="0"/>
              <a:t>Better understanding</a:t>
            </a:r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0187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Framework </a:t>
            </a:r>
            <a:r>
              <a:rPr lang="en-US" dirty="0" err="1"/>
              <a:t>cBioF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7890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Framework </a:t>
            </a:r>
            <a:r>
              <a:rPr lang="en-US" dirty="0" err="1"/>
              <a:t>cBioF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7F07EC1-CBD4-4FED-8310-2B01392EDE2E}"/>
              </a:ext>
            </a:extLst>
          </p:cNvPr>
          <p:cNvSpPr/>
          <p:nvPr/>
        </p:nvSpPr>
        <p:spPr>
          <a:xfrm>
            <a:off x="129540" y="2317750"/>
            <a:ext cx="8336280" cy="1354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dirty="0"/>
              <a:t>Phases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Datasets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Exploration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Preprocessing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Analysis</a:t>
            </a:r>
            <a:endParaRPr lang="en-US" sz="1600" i="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CED6802-AB53-4FF1-99C7-D2900B353E23}"/>
              </a:ext>
            </a:extLst>
          </p:cNvPr>
          <p:cNvSpPr/>
          <p:nvPr/>
        </p:nvSpPr>
        <p:spPr>
          <a:xfrm>
            <a:off x="129540" y="1686580"/>
            <a:ext cx="895482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What aspects are of importance to be included in a framework for Biomedical Engineers for more efficient </a:t>
            </a:r>
            <a:r>
              <a:rPr lang="nl-NL" sz="1400" dirty="0">
                <a:solidFill>
                  <a:schemeClr val="bg1"/>
                </a:solidFill>
              </a:rPr>
              <a:t>data analysis?</a:t>
            </a:r>
            <a:endParaRPr lang="en-NL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4069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4918D13D-961E-49AE-B5B9-720E3AE0614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4978" y="0"/>
            <a:ext cx="6069003" cy="4551752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478" y="376657"/>
            <a:ext cx="7923213" cy="39444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7594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>
          <a:xfrm>
            <a:off x="0" y="1562100"/>
            <a:ext cx="9144000" cy="1885950"/>
          </a:xfrm>
        </p:spPr>
        <p:txBody>
          <a:bodyPr/>
          <a:lstStyle/>
          <a:p>
            <a:r>
              <a:rPr lang="en-US" b="0" dirty="0"/>
              <a:t>What aspects are of importance to be included in a framework for Biomedical Engineers for more</a:t>
            </a:r>
            <a:br>
              <a:rPr lang="en-US" b="0" dirty="0"/>
            </a:br>
            <a:r>
              <a:rPr lang="en-US" b="0" dirty="0"/>
              <a:t>efficient </a:t>
            </a:r>
            <a:r>
              <a:rPr lang="nl-NL" b="0" dirty="0"/>
              <a:t>data analysis?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808D38-966E-4B90-9FA6-B3A2C8BA8DF5}"/>
              </a:ext>
            </a:extLst>
          </p:cNvPr>
          <p:cNvSpPr txBox="1"/>
          <p:nvPr/>
        </p:nvSpPr>
        <p:spPr>
          <a:xfrm>
            <a:off x="2451652" y="3708171"/>
            <a:ext cx="83952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Datasets 		Preprocessing methods</a:t>
            </a:r>
          </a:p>
          <a:p>
            <a:r>
              <a:rPr lang="en-US" dirty="0"/>
              <a:t>Data issues 	Analysis methods</a:t>
            </a:r>
            <a:endParaRPr lang="en-NL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AE1BFD-6654-4270-949A-8855DC3EC6C4}"/>
              </a:ext>
            </a:extLst>
          </p:cNvPr>
          <p:cNvSpPr txBox="1"/>
          <p:nvPr/>
        </p:nvSpPr>
        <p:spPr>
          <a:xfrm>
            <a:off x="470621" y="1192159"/>
            <a:ext cx="3962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Main research question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756076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F2D78D7B-0E7F-4CEA-93EB-36C542C324F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4979" y="-5557"/>
            <a:ext cx="6075746" cy="4556809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478" y="376657"/>
            <a:ext cx="7923213" cy="39444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532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02203F99-03F9-4E4F-AC19-8E83E9DC03E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4978" y="0"/>
            <a:ext cx="6069003" cy="4551752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478" y="376657"/>
            <a:ext cx="7923213" cy="39444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4559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888ACDD3-9196-46FE-B75F-9B15FDD792C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069" y="0"/>
            <a:ext cx="6069003" cy="4551752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478" y="376657"/>
            <a:ext cx="7923213" cy="39444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1316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28C983BE-E38E-4807-8837-3E5222F1A7B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4978" y="0"/>
            <a:ext cx="6069003" cy="4551752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478" y="376657"/>
            <a:ext cx="7923213" cy="39444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769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4BD89D65-6915-463B-88FF-F02D4D378AB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4978" y="0"/>
            <a:ext cx="6069003" cy="4551752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478" y="376657"/>
            <a:ext cx="7923213" cy="39444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7970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69B5A205-50D6-412D-AC09-5AB4865B2C3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4978" y="0"/>
            <a:ext cx="6069003" cy="4551752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478" y="376657"/>
            <a:ext cx="7923213" cy="39444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4979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Feature selection</a:t>
            </a:r>
          </a:p>
          <a:p>
            <a:pPr lvl="2"/>
            <a:r>
              <a:rPr lang="en-US" dirty="0"/>
              <a:t>200 features threshold</a:t>
            </a:r>
          </a:p>
          <a:p>
            <a:pPr lvl="2"/>
            <a:r>
              <a:rPr lang="en-US" dirty="0"/>
              <a:t>Wrapper methods perform best</a:t>
            </a:r>
          </a:p>
          <a:p>
            <a:pPr lvl="2"/>
            <a:r>
              <a:rPr lang="en-US" dirty="0"/>
              <a:t>TPOT with feature selection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Missing value handling</a:t>
            </a:r>
          </a:p>
          <a:p>
            <a:pPr lvl="2"/>
            <a:r>
              <a:rPr lang="en-US" dirty="0"/>
              <a:t>&gt; 15% missing values</a:t>
            </a:r>
          </a:p>
          <a:p>
            <a:pPr lvl="2"/>
            <a:r>
              <a:rPr lang="en-US" dirty="0"/>
              <a:t>Mean imputation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Dataset exploration</a:t>
            </a:r>
          </a:p>
          <a:p>
            <a:pPr lvl="2"/>
            <a:r>
              <a:rPr lang="en-US" dirty="0"/>
              <a:t>Possible with additions </a:t>
            </a:r>
            <a:r>
              <a:rPr lang="en-US" i="1" dirty="0" err="1"/>
              <a:t>metalearn</a:t>
            </a:r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603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Feature selection</a:t>
            </a:r>
          </a:p>
          <a:p>
            <a:pPr lvl="2"/>
            <a:r>
              <a:rPr lang="en-US" dirty="0"/>
              <a:t>200 features threshold</a:t>
            </a:r>
          </a:p>
          <a:p>
            <a:pPr lvl="2"/>
            <a:r>
              <a:rPr lang="en-US" dirty="0"/>
              <a:t>Combination filter and wrapper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Missing value handling</a:t>
            </a:r>
          </a:p>
          <a:p>
            <a:pPr lvl="2"/>
            <a:r>
              <a:rPr lang="en-US" dirty="0"/>
              <a:t>New datasets</a:t>
            </a:r>
          </a:p>
          <a:p>
            <a:pPr marL="0" lvl="2" indent="0">
              <a:buNone/>
            </a:pPr>
            <a:endParaRPr lang="en-US" dirty="0"/>
          </a:p>
          <a:p>
            <a:pPr lvl="1"/>
            <a:r>
              <a:rPr lang="en-US" dirty="0"/>
              <a:t>Framework</a:t>
            </a:r>
          </a:p>
          <a:p>
            <a:pPr lvl="2"/>
            <a:r>
              <a:rPr lang="en-US" dirty="0"/>
              <a:t>Research on multicollinearity</a:t>
            </a:r>
          </a:p>
          <a:p>
            <a:pPr lvl="2"/>
            <a:r>
              <a:rPr lang="en-US" dirty="0"/>
              <a:t>Research on other dataset issues</a:t>
            </a:r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113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478" y="376657"/>
            <a:ext cx="7923213" cy="394448"/>
          </a:xfrm>
        </p:spPr>
        <p:txBody>
          <a:bodyPr/>
          <a:lstStyle/>
          <a:p>
            <a:r>
              <a:rPr lang="en-US" dirty="0" err="1"/>
              <a:t>cBioF</a:t>
            </a:r>
            <a:r>
              <a:rPr lang="en-US" dirty="0"/>
              <a:t>: GUI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Automated machine learning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TPOT</a:t>
            </a:r>
          </a:p>
          <a:p>
            <a:pPr marL="545400" lvl="2" indent="-342900"/>
            <a:r>
              <a:rPr lang="en-US" sz="1500" dirty="0"/>
              <a:t>Feature selection extension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48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19FF03C-5F0E-4F6B-9BAF-458BE17BA8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9" y="766395"/>
            <a:ext cx="4566546" cy="380322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94D2E0C-B423-49F9-B913-5838B1E1DF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768202"/>
            <a:ext cx="4566546" cy="3812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641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Sub-questions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r>
              <a:rPr lang="en-US" dirty="0"/>
              <a:t>What feature selection methods show the best performance and as such should be added to the framework?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What missing value handling methods show the best performance and as such should be added to the framework?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Which initial analyses help find suitable preprocessing and data analysis algorithms?</a:t>
            </a:r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5538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1"/>
            <a:r>
              <a:rPr lang="en-US" dirty="0"/>
              <a:t>Project description</a:t>
            </a:r>
          </a:p>
          <a:p>
            <a:pPr lvl="1"/>
            <a:endParaRPr lang="en-US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800" dirty="0"/>
              <a:t>Statistics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800" dirty="0"/>
              <a:t>Machine learning</a:t>
            </a:r>
          </a:p>
          <a:p>
            <a:pPr lvl="1"/>
            <a:endParaRPr lang="en-US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800" dirty="0"/>
              <a:t>Data matrix</a:t>
            </a:r>
          </a:p>
          <a:p>
            <a:pPr marL="545400" lvl="2" indent="-342900"/>
            <a:r>
              <a:rPr lang="en-US" sz="1500" dirty="0"/>
              <a:t>Samples (s)</a:t>
            </a:r>
            <a:endParaRPr lang="en-US" sz="1800" dirty="0"/>
          </a:p>
          <a:p>
            <a:pPr marL="545400" lvl="2" indent="-342900"/>
            <a:r>
              <a:rPr lang="en-US" sz="1500" dirty="0"/>
              <a:t>Features (f)</a:t>
            </a:r>
          </a:p>
          <a:p>
            <a:pPr marL="545400" lvl="2" indent="-342900"/>
            <a:r>
              <a:rPr lang="en-US" sz="1500" dirty="0"/>
              <a:t>Output (y)</a:t>
            </a:r>
            <a:endParaRPr lang="en-US" sz="1800" dirty="0"/>
          </a:p>
          <a:p>
            <a:pPr marL="545400" lvl="2" indent="-342900"/>
            <a:r>
              <a:rPr lang="en-US" sz="1600" dirty="0"/>
              <a:t>Classification</a:t>
            </a:r>
          </a:p>
          <a:p>
            <a:pPr marL="545400" lvl="2" indent="-342900"/>
            <a:endParaRPr lang="en-US" sz="1900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Python</a:t>
            </a:r>
          </a:p>
          <a:p>
            <a:pPr marL="545400" lvl="2" indent="-342900"/>
            <a:endParaRPr lang="en-US" sz="1900" dirty="0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253342CE-0BA0-497B-AF16-2EDFF9AF1D0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" b="3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886360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1"/>
            <a:r>
              <a:rPr lang="en-US" dirty="0"/>
              <a:t>Datasets</a:t>
            </a:r>
          </a:p>
          <a:p>
            <a:pPr lvl="2"/>
            <a:r>
              <a:rPr lang="en-US" dirty="0"/>
              <a:t>Microarray datasets</a:t>
            </a:r>
          </a:p>
          <a:p>
            <a:pPr lvl="3"/>
            <a:r>
              <a:rPr lang="en-US" dirty="0"/>
              <a:t>Gene expression</a:t>
            </a:r>
          </a:p>
          <a:p>
            <a:pPr lvl="3"/>
            <a:r>
              <a:rPr lang="en-US" dirty="0"/>
              <a:t>Many features</a:t>
            </a:r>
          </a:p>
          <a:p>
            <a:pPr lvl="3"/>
            <a:r>
              <a:rPr lang="en-US" dirty="0"/>
              <a:t>Big datasets</a:t>
            </a:r>
          </a:p>
          <a:p>
            <a:pPr lvl="3"/>
            <a:endParaRPr lang="en-US" dirty="0"/>
          </a:p>
          <a:p>
            <a:pPr lvl="2"/>
            <a:r>
              <a:rPr lang="en-US" dirty="0"/>
              <a:t>Mass spectrometry datasets</a:t>
            </a:r>
          </a:p>
          <a:p>
            <a:pPr lvl="3"/>
            <a:r>
              <a:rPr lang="en-US" dirty="0"/>
              <a:t>Protein mass</a:t>
            </a:r>
          </a:p>
          <a:p>
            <a:pPr lvl="3"/>
            <a:r>
              <a:rPr lang="en-US" dirty="0"/>
              <a:t>Many features</a:t>
            </a:r>
          </a:p>
          <a:p>
            <a:pPr lvl="3"/>
            <a:r>
              <a:rPr lang="en-US" dirty="0"/>
              <a:t>Differences between features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2"/>
          </p:nvPr>
        </p:nvSpPr>
        <p:spPr>
          <a:xfrm>
            <a:off x="4629150" y="467415"/>
            <a:ext cx="3600000" cy="3943454"/>
          </a:xfrm>
        </p:spPr>
        <p:txBody>
          <a:bodyPr/>
          <a:lstStyle/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r>
              <a:rPr lang="en-US" dirty="0"/>
              <a:t>Clinical datasets</a:t>
            </a:r>
          </a:p>
          <a:p>
            <a:pPr lvl="3"/>
            <a:r>
              <a:rPr lang="en-US" dirty="0"/>
              <a:t>Data out of a clinic</a:t>
            </a:r>
          </a:p>
          <a:p>
            <a:pPr lvl="3"/>
            <a:r>
              <a:rPr lang="en-US" dirty="0"/>
              <a:t>Missing values</a:t>
            </a:r>
          </a:p>
          <a:p>
            <a:pPr lvl="3"/>
            <a:r>
              <a:rPr lang="en-US" dirty="0"/>
              <a:t>Combining data issues</a:t>
            </a:r>
          </a:p>
          <a:p>
            <a:pPr lvl="3"/>
            <a:endParaRPr lang="en-US" dirty="0"/>
          </a:p>
          <a:p>
            <a:pPr lvl="2"/>
            <a:r>
              <a:rPr lang="en-US" dirty="0"/>
              <a:t>Survey datasets</a:t>
            </a:r>
          </a:p>
          <a:p>
            <a:pPr lvl="3"/>
            <a:r>
              <a:rPr lang="en-US" dirty="0"/>
              <a:t>Questionnaire data</a:t>
            </a:r>
          </a:p>
          <a:p>
            <a:pPr lvl="3"/>
            <a:r>
              <a:rPr lang="en-US" dirty="0"/>
              <a:t>Missing values</a:t>
            </a:r>
          </a:p>
          <a:p>
            <a:pPr lvl="3"/>
            <a:r>
              <a:rPr lang="en-US" dirty="0"/>
              <a:t>Bias due to subjectivity</a:t>
            </a:r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4116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selection</a:t>
            </a:r>
          </a:p>
        </p:txBody>
      </p:sp>
    </p:spTree>
    <p:extLst>
      <p:ext uri="{BB962C8B-B14F-4D97-AF65-F5344CB8AC3E}">
        <p14:creationId xmlns:p14="http://schemas.microsoft.com/office/powerpoint/2010/main" val="1718790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selection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7F07EC1-CBD4-4FED-8310-2B01392EDE2E}"/>
              </a:ext>
            </a:extLst>
          </p:cNvPr>
          <p:cNvSpPr/>
          <p:nvPr/>
        </p:nvSpPr>
        <p:spPr>
          <a:xfrm>
            <a:off x="129540" y="2317750"/>
            <a:ext cx="8336280" cy="20928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1600" dirty="0"/>
              <a:t>Feature selection methods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Filter methods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Wrapper methods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Embedded methods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lvl="1"/>
            <a:r>
              <a:rPr lang="en-US" dirty="0"/>
              <a:t>Datasets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Microarray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Mass spectrometry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2A87FD-8D1B-4937-AF5F-D5851EC2B6C9}"/>
              </a:ext>
            </a:extLst>
          </p:cNvPr>
          <p:cNvSpPr txBox="1"/>
          <p:nvPr/>
        </p:nvSpPr>
        <p:spPr>
          <a:xfrm>
            <a:off x="549966" y="1732365"/>
            <a:ext cx="90379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What feature selection methods show the best performance and as such should be added to the framework?</a:t>
            </a:r>
          </a:p>
          <a:p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403136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Ue">
  <a:themeElements>
    <a:clrScheme name="TUe_kleuren">
      <a:dk1>
        <a:sysClr val="windowText" lastClr="EBEBEB"/>
      </a:dk1>
      <a:lt1>
        <a:sysClr val="window" lastClr="2B2B2B"/>
      </a:lt1>
      <a:dk2>
        <a:srgbClr val="C81919"/>
      </a:dk2>
      <a:lt2>
        <a:srgbClr val="101073"/>
      </a:lt2>
      <a:accent1>
        <a:srgbClr val="C81919"/>
      </a:accent1>
      <a:accent2>
        <a:srgbClr val="101073"/>
      </a:accent2>
      <a:accent3>
        <a:srgbClr val="0066CC"/>
      </a:accent3>
      <a:accent4>
        <a:srgbClr val="00A2DE"/>
      </a:accent4>
      <a:accent5>
        <a:srgbClr val="84D200"/>
      </a:accent5>
      <a:accent6>
        <a:srgbClr val="CEDF00"/>
      </a:accent6>
      <a:hlink>
        <a:srgbClr val="0563C1"/>
      </a:hlink>
      <a:folHlink>
        <a:srgbClr val="954F72"/>
      </a:folHlink>
    </a:clrScheme>
    <a:fontScheme name="TUe_Calibr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Ue_presentatie16x9.potx" id="{770E10A8-3EF9-4F7C-A886-D4D190AA35FD}" vid="{61C23782-C5E4-40BF-AE15-3E192F0EFF69}"/>
    </a:ext>
  </a:extLst>
</a:theme>
</file>

<file path=ppt/theme/theme2.xml><?xml version="1.0" encoding="utf-8"?>
<a:theme xmlns:a="http://schemas.openxmlformats.org/drawingml/2006/main" name="Kantoorthema">
  <a:themeElements>
    <a:clrScheme name="Kantoor">
      <a:dk1>
        <a:sysClr val="windowText" lastClr="EBEBEB"/>
      </a:dk1>
      <a:lt1>
        <a:sysClr val="window" lastClr="2B2B2B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Kantoorthema">
  <a:themeElements>
    <a:clrScheme name="Kantoor">
      <a:dk1>
        <a:sysClr val="windowText" lastClr="EBEBEB"/>
      </a:dk1>
      <a:lt1>
        <a:sysClr val="window" lastClr="2B2B2B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TUe_presentatie16x9</Template>
  <TotalTime>7334</TotalTime>
  <Words>1199</Words>
  <Application>Microsoft Office PowerPoint</Application>
  <PresentationFormat>On-screen Show (16:9)</PresentationFormat>
  <Paragraphs>558</Paragraphs>
  <Slides>48</Slides>
  <Notes>48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0</vt:i4>
      </vt:variant>
      <vt:variant>
        <vt:lpstr>Slide Titles</vt:lpstr>
      </vt:variant>
      <vt:variant>
        <vt:i4>48</vt:i4>
      </vt:variant>
    </vt:vector>
  </HeadingPairs>
  <TitlesOfParts>
    <vt:vector size="52" baseType="lpstr">
      <vt:lpstr>Arial</vt:lpstr>
      <vt:lpstr>Calibri</vt:lpstr>
      <vt:lpstr>Cambria Math</vt:lpstr>
      <vt:lpstr>TUe</vt:lpstr>
      <vt:lpstr>A Computational Biology Framework </vt:lpstr>
      <vt:lpstr>Contents</vt:lpstr>
      <vt:lpstr>PowerPoint Presentation</vt:lpstr>
      <vt:lpstr>What aspects are of importance to be included in a framework for Biomedical Engineers for more efficient data analysis?</vt:lpstr>
      <vt:lpstr>Sub-questions</vt:lpstr>
      <vt:lpstr>PowerPoint Presentation</vt:lpstr>
      <vt:lpstr>PowerPoint Presentation</vt:lpstr>
      <vt:lpstr>Feature selection</vt:lpstr>
      <vt:lpstr>Feature selection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Experiment 1</vt:lpstr>
      <vt:lpstr>PowerPoint Presentation</vt:lpstr>
      <vt:lpstr>PowerPoint Presentation</vt:lpstr>
      <vt:lpstr>Experiment 2</vt:lpstr>
      <vt:lpstr>PowerPoint Presentation</vt:lpstr>
      <vt:lpstr>Experiment 3</vt:lpstr>
      <vt:lpstr>PowerPoint Presentation</vt:lpstr>
      <vt:lpstr>Missing Value Handling</vt:lpstr>
      <vt:lpstr>Missing Value Handling</vt:lpstr>
      <vt:lpstr>PowerPoint Presentation</vt:lpstr>
      <vt:lpstr>PowerPoint Presentation</vt:lpstr>
      <vt:lpstr>PowerPoint Presentation</vt:lpstr>
      <vt:lpstr>PowerPoint Presentation</vt:lpstr>
      <vt:lpstr>Experiment 1</vt:lpstr>
      <vt:lpstr>PowerPoint Presentation</vt:lpstr>
      <vt:lpstr>Experiment 2</vt:lpstr>
      <vt:lpstr>PowerPoint Presentation</vt:lpstr>
      <vt:lpstr>Dataset exploration</vt:lpstr>
      <vt:lpstr>Dataset exploration</vt:lpstr>
      <vt:lpstr>Analysis 1</vt:lpstr>
      <vt:lpstr>Analysis 2</vt:lpstr>
      <vt:lpstr>Framework cBioF</vt:lpstr>
      <vt:lpstr>Framework cBioF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Conclusions</vt:lpstr>
      <vt:lpstr>Future work</vt:lpstr>
      <vt:lpstr>cBioF: GUI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Computational Biology Framework</dc:title>
  <dc:creator>Beishuizen, T.P.A.</dc:creator>
  <cp:lastModifiedBy>Beishuizen, T.P.A.</cp:lastModifiedBy>
  <cp:revision>106</cp:revision>
  <dcterms:created xsi:type="dcterms:W3CDTF">2018-10-17T08:11:16Z</dcterms:created>
  <dcterms:modified xsi:type="dcterms:W3CDTF">2018-10-22T12:37:07Z</dcterms:modified>
</cp:coreProperties>
</file>